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B11CF9-A773-F590-4AE0-657C9BF5698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2C8900A0-F1BB-6101-E669-83AD45BA73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4AE680E-6DB8-91AE-0720-600A25A2A56C}"/>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5" name="Platshållare för sidfot 4">
            <a:extLst>
              <a:ext uri="{FF2B5EF4-FFF2-40B4-BE49-F238E27FC236}">
                <a16:creationId xmlns:a16="http://schemas.microsoft.com/office/drawing/2014/main" id="{B118F99A-44A9-37B4-0BCA-C7EBCD963C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964E6CA-A460-DB0D-6B8D-644C36747F33}"/>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3506420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439F79-CC59-C508-9DAD-1E6BB80F7E0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ADB24B5-498E-1D5B-920E-CDC033F609C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72CCCB-8C7D-D040-9C3D-02411E3FC8A1}"/>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5" name="Platshållare för sidfot 4">
            <a:extLst>
              <a:ext uri="{FF2B5EF4-FFF2-40B4-BE49-F238E27FC236}">
                <a16:creationId xmlns:a16="http://schemas.microsoft.com/office/drawing/2014/main" id="{019942A9-9A18-2357-0392-2910D132085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4AFD832-AB20-B584-16FB-19EC8A45A77E}"/>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3530239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62C5174-8C6E-F3E9-4C3A-493A610B174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780FA2A-4DBA-CBB8-27FF-94A945B5C1E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12A2228-1E1B-2E82-EC29-5C30C4415A26}"/>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5" name="Platshållare för sidfot 4">
            <a:extLst>
              <a:ext uri="{FF2B5EF4-FFF2-40B4-BE49-F238E27FC236}">
                <a16:creationId xmlns:a16="http://schemas.microsoft.com/office/drawing/2014/main" id="{C52940D2-D4B3-593B-BEAF-E7FCB96EAB9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18D2AB2-3778-6740-74B0-E4532CE1B83F}"/>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415598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1446D59-BA26-B299-F4BC-B418700C4FF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CCB0196-A866-F860-6C9D-45FDFBEA2CB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9569D0F-C7DD-9499-ADFE-7C84BA8E2124}"/>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5" name="Platshållare för sidfot 4">
            <a:extLst>
              <a:ext uri="{FF2B5EF4-FFF2-40B4-BE49-F238E27FC236}">
                <a16:creationId xmlns:a16="http://schemas.microsoft.com/office/drawing/2014/main" id="{D6C15869-1C82-9D2C-CF45-E26C11D5DB7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B0D57B1-CD66-CB11-AD99-649751F0E0EE}"/>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131512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25C260-0520-4D2C-903A-ED0D9A2CC331}"/>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E3B89667-7430-38A9-133E-B5CC6E858F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4579FD2-01BF-943F-2798-7BBE1879E36D}"/>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5" name="Platshållare för sidfot 4">
            <a:extLst>
              <a:ext uri="{FF2B5EF4-FFF2-40B4-BE49-F238E27FC236}">
                <a16:creationId xmlns:a16="http://schemas.microsoft.com/office/drawing/2014/main" id="{420B9AA5-298B-09C3-BE8A-650C3C5D091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39A5F12-9252-E13F-A955-A547115AF37B}"/>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3775663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EF5C27-1A92-E886-F796-95D3E376CE4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F6D935E-94D9-D943-BA80-9EE8644C77B7}"/>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24A1D3E-15BE-E8FE-06F7-51B6ABCCF438}"/>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F37872EB-FB7C-BB08-8902-0B93682F055A}"/>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6" name="Platshållare för sidfot 5">
            <a:extLst>
              <a:ext uri="{FF2B5EF4-FFF2-40B4-BE49-F238E27FC236}">
                <a16:creationId xmlns:a16="http://schemas.microsoft.com/office/drawing/2014/main" id="{93E36C14-9A1A-8669-3E01-44799568E0B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EEE7F03-6F80-C5EB-7CB6-52D353867E69}"/>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334096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969F9F-CEB2-7C6C-A897-1C54A1772AE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1ABCD3C-D412-40DA-7AE1-EE72DF0B86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F5989AC-3839-A715-620E-15D0BF058E6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954E7231-6A54-4605-8EDA-A7FD0C67F6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132C85B-2967-66E5-0A58-52CB390D9E7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313B04C-A31B-C13E-BC48-88849F362679}"/>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8" name="Platshållare för sidfot 7">
            <a:extLst>
              <a:ext uri="{FF2B5EF4-FFF2-40B4-BE49-F238E27FC236}">
                <a16:creationId xmlns:a16="http://schemas.microsoft.com/office/drawing/2014/main" id="{25638D33-C5DD-9D60-3665-D2886864653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3812EE94-48EA-618B-DB23-3FA6E7B4963A}"/>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249162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B586635-00A7-78EE-F166-1A9B156FFD4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4B3BA62-7EB0-B130-C090-7F3FA4F53DBA}"/>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4" name="Platshållare för sidfot 3">
            <a:extLst>
              <a:ext uri="{FF2B5EF4-FFF2-40B4-BE49-F238E27FC236}">
                <a16:creationId xmlns:a16="http://schemas.microsoft.com/office/drawing/2014/main" id="{F8D695A1-4FD2-F662-E155-D4C01953EF79}"/>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1AA03F9-4326-67B7-F87C-DC33DB7848C9}"/>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328927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B4EBD24-6746-7635-CA65-445797D5E77B}"/>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3" name="Platshållare för sidfot 2">
            <a:extLst>
              <a:ext uri="{FF2B5EF4-FFF2-40B4-BE49-F238E27FC236}">
                <a16:creationId xmlns:a16="http://schemas.microsoft.com/office/drawing/2014/main" id="{E7EB4BD6-73F0-5AAF-24F1-3B919CAF778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4948459-A4F0-77C8-B984-0B169E2EB237}"/>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269860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C4E0C7-928D-E958-73B1-BA82A75D900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9647C47-1BFF-AAFD-BE83-659D99E8CA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72D44CA-E344-4A90-690B-2E9DE8AB1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1476B03-1B24-4BF3-BE87-82F8B5D7F561}"/>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6" name="Platshållare för sidfot 5">
            <a:extLst>
              <a:ext uri="{FF2B5EF4-FFF2-40B4-BE49-F238E27FC236}">
                <a16:creationId xmlns:a16="http://schemas.microsoft.com/office/drawing/2014/main" id="{32F8F362-E69C-DDE3-F456-90A3AB24771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68E8FC8-75B4-94E3-E504-487CE13CD0ED}"/>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2628428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13BFD8-1C72-8003-6075-3DE42DA8E1B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A607E86-100D-04F4-A525-8F68F406F7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CD91479C-4EE3-57FC-2049-DF6016B770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54E1245-6E06-3C10-1947-FB7C2E300650}"/>
              </a:ext>
            </a:extLst>
          </p:cNvPr>
          <p:cNvSpPr>
            <a:spLocks noGrp="1"/>
          </p:cNvSpPr>
          <p:nvPr>
            <p:ph type="dt" sz="half" idx="10"/>
          </p:nvPr>
        </p:nvSpPr>
        <p:spPr/>
        <p:txBody>
          <a:bodyPr/>
          <a:lstStyle/>
          <a:p>
            <a:fld id="{1398C000-8604-466A-BB99-021A72725C07}" type="datetimeFigureOut">
              <a:rPr lang="sv-SE" smtClean="0"/>
              <a:t>2024-01-31</a:t>
            </a:fld>
            <a:endParaRPr lang="sv-SE"/>
          </a:p>
        </p:txBody>
      </p:sp>
      <p:sp>
        <p:nvSpPr>
          <p:cNvPr id="6" name="Platshållare för sidfot 5">
            <a:extLst>
              <a:ext uri="{FF2B5EF4-FFF2-40B4-BE49-F238E27FC236}">
                <a16:creationId xmlns:a16="http://schemas.microsoft.com/office/drawing/2014/main" id="{96945E41-9558-39B5-FCE8-E398F25E65C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074DACB-23DA-6E3E-504B-D65E6A14BE2E}"/>
              </a:ext>
            </a:extLst>
          </p:cNvPr>
          <p:cNvSpPr>
            <a:spLocks noGrp="1"/>
          </p:cNvSpPr>
          <p:nvPr>
            <p:ph type="sldNum" sz="quarter" idx="12"/>
          </p:nvPr>
        </p:nvSpPr>
        <p:spPr/>
        <p:txBody>
          <a:bodyPr/>
          <a:lstStyle/>
          <a:p>
            <a:fld id="{328099EE-5A1B-4B35-84D4-7B36F560780B}" type="slidenum">
              <a:rPr lang="sv-SE" smtClean="0"/>
              <a:t>‹#›</a:t>
            </a:fld>
            <a:endParaRPr lang="sv-SE"/>
          </a:p>
        </p:txBody>
      </p:sp>
    </p:spTree>
    <p:extLst>
      <p:ext uri="{BB962C8B-B14F-4D97-AF65-F5344CB8AC3E}">
        <p14:creationId xmlns:p14="http://schemas.microsoft.com/office/powerpoint/2010/main" val="2163722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09A39DF-37DD-DA17-6C84-6C7CA78432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122A843-EA28-1EB4-7A9C-EF127DA9A5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8D536BC-0008-0510-EB49-FB5A4D4502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98C000-8604-466A-BB99-021A72725C07}" type="datetimeFigureOut">
              <a:rPr lang="sv-SE" smtClean="0"/>
              <a:t>2024-01-31</a:t>
            </a:fld>
            <a:endParaRPr lang="sv-SE"/>
          </a:p>
        </p:txBody>
      </p:sp>
      <p:sp>
        <p:nvSpPr>
          <p:cNvPr id="5" name="Platshållare för sidfot 4">
            <a:extLst>
              <a:ext uri="{FF2B5EF4-FFF2-40B4-BE49-F238E27FC236}">
                <a16:creationId xmlns:a16="http://schemas.microsoft.com/office/drawing/2014/main" id="{892A59C1-F822-A4BD-A8C1-4BB5F01957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1EC0204C-B3A2-E2B0-06B6-38173E5D2C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099EE-5A1B-4B35-84D4-7B36F560780B}" type="slidenum">
              <a:rPr lang="sv-SE" smtClean="0"/>
              <a:t>‹#›</a:t>
            </a:fld>
            <a:endParaRPr lang="sv-SE"/>
          </a:p>
        </p:txBody>
      </p:sp>
    </p:spTree>
    <p:extLst>
      <p:ext uri="{BB962C8B-B14F-4D97-AF65-F5344CB8AC3E}">
        <p14:creationId xmlns:p14="http://schemas.microsoft.com/office/powerpoint/2010/main" val="1059230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31C0896-D5E5-4A60-49BD-3E248DAFA9D0}"/>
              </a:ext>
            </a:extLst>
          </p:cNvPr>
          <p:cNvSpPr txBox="1"/>
          <p:nvPr/>
        </p:nvSpPr>
        <p:spPr>
          <a:xfrm>
            <a:off x="666573" y="470626"/>
            <a:ext cx="10930070" cy="5326843"/>
          </a:xfrm>
          <a:prstGeom prst="rect">
            <a:avLst/>
          </a:prstGeom>
          <a:noFill/>
        </p:spPr>
        <p:txBody>
          <a:bodyPr wrap="square">
            <a:spAutoFit/>
          </a:bodyPr>
          <a:lstStyle/>
          <a:p>
            <a:pPr algn="just"/>
            <a:r>
              <a:rPr lang="sv-SE" sz="1100" b="1" dirty="0">
                <a:effectLst/>
                <a:latin typeface="Calibri" panose="020F0502020204030204" pitchFamily="34" charset="0"/>
                <a:ea typeface="Calibri" panose="020F0502020204030204" pitchFamily="34" charset="0"/>
              </a:rPr>
              <a:t> </a:t>
            </a:r>
            <a:endParaRPr lang="sv-SE" sz="2000" dirty="0">
              <a:effectLst/>
              <a:latin typeface="Calibri" panose="020F0502020204030204" pitchFamily="34" charset="0"/>
              <a:ea typeface="Calibri" panose="020F0502020204030204" pitchFamily="34" charset="0"/>
            </a:endParaRPr>
          </a:p>
          <a:p>
            <a:pPr algn="just"/>
            <a:r>
              <a:rPr lang="sv-SE" sz="2000" b="1" dirty="0">
                <a:effectLst/>
                <a:latin typeface="Calibri" panose="020F0502020204030204" pitchFamily="34" charset="0"/>
                <a:ea typeface="Calibri" panose="020F0502020204030204" pitchFamily="34" charset="0"/>
              </a:rPr>
              <a:t>Fokuspunkter </a:t>
            </a:r>
          </a:p>
          <a:p>
            <a:pPr marL="342900" indent="-342900" algn="just">
              <a:buFont typeface="Arial" panose="020B0604020202020204" pitchFamily="34" charset="0"/>
              <a:buChar char="•"/>
            </a:pPr>
            <a:r>
              <a:rPr lang="sv-SE" sz="2000" dirty="0">
                <a:effectLst/>
                <a:latin typeface="Calibri" panose="020F0502020204030204" pitchFamily="34" charset="0"/>
                <a:ea typeface="Times New Roman" panose="02020603050405020304" pitchFamily="18" charset="0"/>
              </a:rPr>
              <a:t>Vilken nytta har er enhet av </a:t>
            </a:r>
            <a:r>
              <a:rPr lang="sv-SE" sz="2000">
                <a:effectLst/>
                <a:latin typeface="Calibri" panose="020F0502020204030204" pitchFamily="34" charset="0"/>
                <a:ea typeface="Times New Roman" panose="02020603050405020304" pitchFamily="18" charset="0"/>
              </a:rPr>
              <a:t>SveReh?</a:t>
            </a:r>
          </a:p>
          <a:p>
            <a:pPr algn="just"/>
            <a:endParaRPr lang="sv-SE" sz="2000" dirty="0">
              <a:latin typeface="Calibri" panose="020F0502020204030204" pitchFamily="34" charset="0"/>
              <a:ea typeface="Times New Roman" panose="02020603050405020304" pitchFamily="18" charset="0"/>
            </a:endParaRPr>
          </a:p>
          <a:p>
            <a:pPr marL="342900" indent="-342900" algn="just">
              <a:buFont typeface="Arial" panose="020B0604020202020204" pitchFamily="34" charset="0"/>
              <a:buChar char="•"/>
            </a:pPr>
            <a:r>
              <a:rPr lang="sv-SE" sz="2000" dirty="0">
                <a:effectLst/>
                <a:latin typeface="Calibri" panose="020F0502020204030204" pitchFamily="34" charset="0"/>
                <a:ea typeface="Times New Roman" panose="02020603050405020304" pitchFamily="18" charset="0"/>
              </a:rPr>
              <a:t>Använder ni idag SveReh registerdata för att göra vården bättre?</a:t>
            </a:r>
            <a:endParaRPr lang="sv-SE" sz="2000" dirty="0">
              <a:effectLst/>
              <a:latin typeface="Calibri" panose="020F0502020204030204" pitchFamily="34" charset="0"/>
              <a:ea typeface="Calibri" panose="020F0502020204030204" pitchFamily="34" charset="0"/>
            </a:endParaRPr>
          </a:p>
          <a:p>
            <a:pPr marL="742950" lvl="1" indent="-285750" algn="just">
              <a:lnSpc>
                <a:spcPct val="105000"/>
              </a:lnSpc>
              <a:spcAft>
                <a:spcPts val="800"/>
              </a:spcAft>
              <a:buSzPts val="1000"/>
              <a:buFont typeface="Courier New" panose="02070309020205020404" pitchFamily="49" charset="0"/>
              <a:buChar char="o"/>
              <a:tabLst>
                <a:tab pos="914400" algn="l"/>
              </a:tabLst>
            </a:pPr>
            <a:r>
              <a:rPr lang="sv-SE" sz="2000" dirty="0">
                <a:effectLst/>
                <a:latin typeface="Calibri" panose="020F0502020204030204" pitchFamily="34" charset="0"/>
                <a:ea typeface="Times New Roman" panose="02020603050405020304" pitchFamily="18" charset="0"/>
                <a:cs typeface="Times New Roman" panose="02020603050405020304" pitchFamily="18" charset="0"/>
              </a:rPr>
              <a:t>Skulle ni kunna ge exempel på hur ni gör och/eller vad ni gör?</a:t>
            </a:r>
          </a:p>
          <a:p>
            <a:pPr marL="742950" lvl="1" indent="-285750" algn="just">
              <a:lnSpc>
                <a:spcPct val="105000"/>
              </a:lnSpc>
              <a:spcAft>
                <a:spcPts val="800"/>
              </a:spcAft>
              <a:buSzPts val="1000"/>
              <a:buFont typeface="Courier New" panose="02070309020205020404" pitchFamily="49" charset="0"/>
              <a:buChar char="o"/>
              <a:tabLst>
                <a:tab pos="914400" algn="l"/>
              </a:tabLst>
            </a:pP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5000"/>
              </a:lnSpc>
              <a:spcAft>
                <a:spcPts val="800"/>
              </a:spcAft>
              <a:buSzPts val="1000"/>
              <a:buFont typeface="Symbol" panose="05050102010706020507" pitchFamily="18" charset="2"/>
              <a:buChar char=""/>
              <a:tabLst>
                <a:tab pos="457200" algn="l"/>
              </a:tabLst>
            </a:pPr>
            <a:r>
              <a:rPr lang="sv-SE" sz="2000" dirty="0">
                <a:effectLst/>
                <a:latin typeface="Calibri" panose="020F0502020204030204" pitchFamily="34" charset="0"/>
                <a:ea typeface="Times New Roman" panose="02020603050405020304" pitchFamily="18" charset="0"/>
              </a:rPr>
              <a:t>Vilken hjälp skulle ni behöva för att komma igång med att använda data från registret? Vi tänker exempelvis på resultat som vi kan få fram från fliken ”Statistik” och den data vi kan ladda ner i </a:t>
            </a:r>
            <a:r>
              <a:rPr lang="sv-SE" sz="2000" dirty="0" err="1">
                <a:effectLst/>
                <a:latin typeface="Calibri" panose="020F0502020204030204" pitchFamily="34" charset="0"/>
                <a:ea typeface="Times New Roman" panose="02020603050405020304" pitchFamily="18" charset="0"/>
              </a:rPr>
              <a:t>excelformat</a:t>
            </a:r>
            <a:r>
              <a:rPr lang="sv-SE" sz="2000" dirty="0">
                <a:effectLst/>
                <a:latin typeface="Calibri" panose="020F0502020204030204" pitchFamily="34" charset="0"/>
                <a:ea typeface="Times New Roman" panose="02020603050405020304" pitchFamily="18" charset="0"/>
              </a:rPr>
              <a:t>.</a:t>
            </a:r>
          </a:p>
          <a:p>
            <a:pPr marL="342900" lvl="0" indent="-342900" algn="just">
              <a:lnSpc>
                <a:spcPct val="105000"/>
              </a:lnSpc>
              <a:spcAft>
                <a:spcPts val="800"/>
              </a:spcAft>
              <a:buSzPts val="1000"/>
              <a:buFont typeface="Symbol" panose="05050102010706020507" pitchFamily="18" charset="2"/>
              <a:buChar char=""/>
              <a:tabLst>
                <a:tab pos="457200" algn="l"/>
              </a:tabLst>
            </a:pPr>
            <a:endParaRPr lang="sv-SE" sz="2000" dirty="0">
              <a:effectLst/>
              <a:latin typeface="Calibri" panose="020F0502020204030204" pitchFamily="34" charset="0"/>
              <a:ea typeface="Calibri" panose="020F0502020204030204" pitchFamily="34" charset="0"/>
            </a:endParaRPr>
          </a:p>
          <a:p>
            <a:pPr marL="342900" lvl="0" indent="-342900" algn="just">
              <a:lnSpc>
                <a:spcPct val="105000"/>
              </a:lnSpc>
              <a:spcAft>
                <a:spcPts val="800"/>
              </a:spcAft>
              <a:buSzPts val="1000"/>
              <a:buFont typeface="Symbol" panose="05050102010706020507" pitchFamily="18" charset="2"/>
              <a:buChar char=""/>
              <a:tabLst>
                <a:tab pos="457200" algn="l"/>
              </a:tabLst>
            </a:pPr>
            <a:r>
              <a:rPr lang="sv-SE" sz="2000" dirty="0">
                <a:effectLst/>
                <a:latin typeface="Calibri" panose="020F0502020204030204" pitchFamily="34" charset="0"/>
                <a:ea typeface="Times New Roman" panose="02020603050405020304" pitchFamily="18" charset="0"/>
              </a:rPr>
              <a:t>Vilken hjälp skulle ni behöva för underlätta erat registerarbete så att vi kan öka patientnyttan?  Här tänker vi på exempelvis rutiner, inmatning och registrets innehåll.</a:t>
            </a:r>
          </a:p>
          <a:p>
            <a:pPr marL="342900" lvl="0" indent="-342900" algn="just">
              <a:lnSpc>
                <a:spcPct val="105000"/>
              </a:lnSpc>
              <a:spcAft>
                <a:spcPts val="800"/>
              </a:spcAft>
              <a:buSzPts val="1000"/>
              <a:buFont typeface="Symbol" panose="05050102010706020507" pitchFamily="18" charset="2"/>
              <a:buChar char=""/>
              <a:tabLst>
                <a:tab pos="457200" algn="l"/>
              </a:tabLst>
            </a:pPr>
            <a:endParaRPr lang="sv-SE" sz="2000" dirty="0">
              <a:effectLst/>
              <a:latin typeface="Calibri" panose="020F0502020204030204" pitchFamily="34" charset="0"/>
              <a:ea typeface="Calibri" panose="020F0502020204030204" pitchFamily="34" charset="0"/>
            </a:endParaRPr>
          </a:p>
          <a:p>
            <a:pPr marL="342900" lvl="0" indent="-342900" algn="just">
              <a:lnSpc>
                <a:spcPct val="105000"/>
              </a:lnSpc>
              <a:spcAft>
                <a:spcPts val="800"/>
              </a:spcAft>
              <a:buSzPts val="1000"/>
              <a:buFont typeface="Symbol" panose="05050102010706020507" pitchFamily="18" charset="2"/>
              <a:buChar char=""/>
              <a:tabLst>
                <a:tab pos="457200" algn="l"/>
              </a:tabLst>
            </a:pPr>
            <a:r>
              <a:rPr lang="sv-SE" sz="2000" dirty="0">
                <a:effectLst/>
                <a:latin typeface="Calibri" panose="020F0502020204030204" pitchFamily="34" charset="0"/>
                <a:ea typeface="Times New Roman" panose="02020603050405020304" pitchFamily="18" charset="0"/>
              </a:rPr>
              <a:t>Har ni idéer om hur vi skulle kunna förbättra registret? </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0481A48E-9183-D88B-5957-A576724B1AAE}"/>
              </a:ext>
            </a:extLst>
          </p:cNvPr>
          <p:cNvPicPr>
            <a:picLocks noChangeAspect="1"/>
          </p:cNvPicPr>
          <p:nvPr/>
        </p:nvPicPr>
        <p:blipFill>
          <a:blip r:embed="rId2"/>
          <a:stretch>
            <a:fillRect/>
          </a:stretch>
        </p:blipFill>
        <p:spPr>
          <a:xfrm>
            <a:off x="0" y="6372225"/>
            <a:ext cx="12192000" cy="485775"/>
          </a:xfrm>
          <a:prstGeom prst="rect">
            <a:avLst/>
          </a:prstGeom>
        </p:spPr>
      </p:pic>
    </p:spTree>
    <p:extLst>
      <p:ext uri="{BB962C8B-B14F-4D97-AF65-F5344CB8AC3E}">
        <p14:creationId xmlns:p14="http://schemas.microsoft.com/office/powerpoint/2010/main" val="1769942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 3">
            <a:extLst>
              <a:ext uri="{FF2B5EF4-FFF2-40B4-BE49-F238E27FC236}">
                <a16:creationId xmlns:a16="http://schemas.microsoft.com/office/drawing/2014/main" id="{B618199E-F438-756F-5C5C-6B82EBBCA02F}"/>
              </a:ext>
            </a:extLst>
          </p:cNvPr>
          <p:cNvSpPr/>
          <p:nvPr/>
        </p:nvSpPr>
        <p:spPr>
          <a:xfrm>
            <a:off x="3036605" y="401651"/>
            <a:ext cx="6118789" cy="5059112"/>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70695E75-60A5-2B44-9AB2-44EF05A2A6DD}"/>
              </a:ext>
            </a:extLst>
          </p:cNvPr>
          <p:cNvSpPr txBox="1"/>
          <p:nvPr/>
        </p:nvSpPr>
        <p:spPr>
          <a:xfrm>
            <a:off x="4069220" y="943540"/>
            <a:ext cx="3871246" cy="3970318"/>
          </a:xfrm>
          <a:prstGeom prst="rect">
            <a:avLst/>
          </a:prstGeom>
          <a:noFill/>
        </p:spPr>
        <p:txBody>
          <a:bodyPr wrap="square" rtlCol="0">
            <a:spAutoFit/>
          </a:bodyPr>
          <a:lstStyle/>
          <a:p>
            <a:pPr marL="285750" indent="-285750">
              <a:buFont typeface="Arial" panose="020B0604020202020204" pitchFamily="34" charset="0"/>
              <a:buChar char="•"/>
            </a:pPr>
            <a:r>
              <a:rPr lang="sv-SE" sz="1800" dirty="0">
                <a:effectLst/>
                <a:ea typeface="Calibri" panose="020F0502020204030204" pitchFamily="34" charset="0"/>
              </a:rPr>
              <a:t>Rehabiliteringsmedicinska kliniken</a:t>
            </a:r>
          </a:p>
          <a:p>
            <a:r>
              <a:rPr lang="sv-SE" sz="1800" dirty="0">
                <a:effectLst/>
                <a:ea typeface="Calibri" panose="020F0502020204030204" pitchFamily="34" charset="0"/>
              </a:rPr>
              <a:t>     Länssjukhuset Ryhov </a:t>
            </a:r>
          </a:p>
          <a:p>
            <a:pPr marL="285750" indent="-285750">
              <a:buFont typeface="Arial" panose="020B0604020202020204" pitchFamily="34" charset="0"/>
              <a:buChar char="•"/>
            </a:pPr>
            <a:r>
              <a:rPr lang="sv-SE" sz="1800" dirty="0">
                <a:solidFill>
                  <a:srgbClr val="000000"/>
                </a:solidFill>
                <a:effectLst/>
                <a:ea typeface="Calibri" panose="020F0502020204030204" pitchFamily="34" charset="0"/>
              </a:rPr>
              <a:t>Neurologiska rehabiliteringskliniken </a:t>
            </a:r>
            <a:r>
              <a:rPr lang="sv-SE" dirty="0"/>
              <a:t>Stora </a:t>
            </a:r>
            <a:r>
              <a:rPr lang="sv-SE" dirty="0" err="1"/>
              <a:t>Sköndal</a:t>
            </a:r>
            <a:endParaRPr lang="sv-SE" dirty="0"/>
          </a:p>
          <a:p>
            <a:pPr marL="285750" indent="-285750">
              <a:buFont typeface="Arial" panose="020B0604020202020204" pitchFamily="34" charset="0"/>
              <a:buChar char="•"/>
            </a:pPr>
            <a:r>
              <a:rPr lang="sv-SE" dirty="0"/>
              <a:t>Sahlgrenska universitetssjukhuset</a:t>
            </a:r>
          </a:p>
          <a:p>
            <a:pPr marL="285750" indent="-285750">
              <a:buFont typeface="Arial" panose="020B0604020202020204" pitchFamily="34" charset="0"/>
              <a:buChar char="•"/>
            </a:pPr>
            <a:r>
              <a:rPr lang="sv-SE" sz="1800" dirty="0">
                <a:effectLst/>
                <a:ea typeface="Calibri" panose="020F0502020204030204" pitchFamily="34" charset="0"/>
              </a:rPr>
              <a:t>Södra Älvsborgs Sjukhus, </a:t>
            </a:r>
            <a:r>
              <a:rPr lang="sv-SE" dirty="0"/>
              <a:t>Borås</a:t>
            </a:r>
          </a:p>
          <a:p>
            <a:pPr marL="285750" indent="-285750">
              <a:buFont typeface="Arial" panose="020B0604020202020204" pitchFamily="34" charset="0"/>
              <a:buChar char="•"/>
            </a:pPr>
            <a:r>
              <a:rPr lang="sv-SE" dirty="0"/>
              <a:t>Rehabiliteringsmedicin Sunderbysjukhus</a:t>
            </a:r>
          </a:p>
          <a:p>
            <a:pPr marL="285750" indent="-285750">
              <a:buFont typeface="Arial" panose="020B0604020202020204" pitchFamily="34" charset="0"/>
              <a:buChar char="•"/>
            </a:pPr>
            <a:r>
              <a:rPr lang="sv-SE" dirty="0" err="1"/>
              <a:t>Aleris</a:t>
            </a:r>
            <a:r>
              <a:rPr lang="sv-SE" dirty="0"/>
              <a:t> Rehab Station Stockholm</a:t>
            </a:r>
          </a:p>
          <a:p>
            <a:pPr marL="285750" indent="-285750">
              <a:buFont typeface="Arial" panose="020B0604020202020204" pitchFamily="34" charset="0"/>
              <a:buChar char="•"/>
            </a:pPr>
            <a:r>
              <a:rPr lang="sv-SE" dirty="0" err="1"/>
              <a:t>Neurorehab</a:t>
            </a:r>
            <a:r>
              <a:rPr lang="sv-SE" dirty="0"/>
              <a:t> Uddevalla</a:t>
            </a:r>
          </a:p>
          <a:p>
            <a:pPr marL="285750" indent="-285750">
              <a:buFont typeface="Arial" panose="020B0604020202020204" pitchFamily="34" charset="0"/>
              <a:buChar char="•"/>
            </a:pPr>
            <a:r>
              <a:rPr lang="sv-SE" sz="1800" dirty="0">
                <a:effectLst/>
                <a:ea typeface="Calibri" panose="020F0502020204030204" pitchFamily="34" charset="0"/>
              </a:rPr>
              <a:t>Rehabiliteringsmedicinska kliniken, Linköping</a:t>
            </a:r>
          </a:p>
          <a:p>
            <a:pPr marL="285750" indent="-285750">
              <a:buFont typeface="Arial" panose="020B0604020202020204" pitchFamily="34" charset="0"/>
              <a:buChar char="•"/>
            </a:pPr>
            <a:r>
              <a:rPr lang="sv-SE" sz="1800" dirty="0">
                <a:effectLst/>
                <a:ea typeface="Calibri" panose="020F0502020204030204" pitchFamily="34" charset="0"/>
              </a:rPr>
              <a:t>Rehabiliteringsmedicinska Universitetskliniken Stockholm</a:t>
            </a:r>
            <a:endParaRPr lang="sv-SE" dirty="0"/>
          </a:p>
        </p:txBody>
      </p:sp>
      <p:sp>
        <p:nvSpPr>
          <p:cNvPr id="8" name="textruta 7">
            <a:extLst>
              <a:ext uri="{FF2B5EF4-FFF2-40B4-BE49-F238E27FC236}">
                <a16:creationId xmlns:a16="http://schemas.microsoft.com/office/drawing/2014/main" id="{0ED53D16-A473-43EC-68A8-AE0BBD396F90}"/>
              </a:ext>
            </a:extLst>
          </p:cNvPr>
          <p:cNvSpPr txBox="1"/>
          <p:nvPr/>
        </p:nvSpPr>
        <p:spPr>
          <a:xfrm>
            <a:off x="512744" y="128937"/>
            <a:ext cx="2726109" cy="1687890"/>
          </a:xfrm>
          <a:prstGeom prst="wedgeEllipseCallout">
            <a:avLst>
              <a:gd name="adj1" fmla="val 48446"/>
              <a:gd name="adj2" fmla="val 55918"/>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dirty="0"/>
              <a:t>”Mest nytta av FIM och det enda som används på individnivå”</a:t>
            </a:r>
          </a:p>
        </p:txBody>
      </p:sp>
      <p:sp>
        <p:nvSpPr>
          <p:cNvPr id="9" name="textruta 8">
            <a:extLst>
              <a:ext uri="{FF2B5EF4-FFF2-40B4-BE49-F238E27FC236}">
                <a16:creationId xmlns:a16="http://schemas.microsoft.com/office/drawing/2014/main" id="{0AFADB6A-EFEC-E2BB-B66A-766AB076CCAF}"/>
              </a:ext>
            </a:extLst>
          </p:cNvPr>
          <p:cNvSpPr txBox="1"/>
          <p:nvPr/>
        </p:nvSpPr>
        <p:spPr>
          <a:xfrm>
            <a:off x="85458" y="2320078"/>
            <a:ext cx="2042446" cy="908864"/>
          </a:xfrm>
          <a:prstGeom prst="wedgeEllipseCallout">
            <a:avLst>
              <a:gd name="adj1" fmla="val 41261"/>
              <a:gd name="adj2" fmla="val 41235"/>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dirty="0"/>
              <a:t>”Bra nytta av utdata”</a:t>
            </a:r>
          </a:p>
        </p:txBody>
      </p:sp>
      <p:sp>
        <p:nvSpPr>
          <p:cNvPr id="10" name="textruta 9">
            <a:extLst>
              <a:ext uri="{FF2B5EF4-FFF2-40B4-BE49-F238E27FC236}">
                <a16:creationId xmlns:a16="http://schemas.microsoft.com/office/drawing/2014/main" id="{0DF7E2AB-5B1B-0612-21F6-C19E1FD98198}"/>
              </a:ext>
            </a:extLst>
          </p:cNvPr>
          <p:cNvSpPr txBox="1"/>
          <p:nvPr/>
        </p:nvSpPr>
        <p:spPr>
          <a:xfrm>
            <a:off x="217917" y="3761535"/>
            <a:ext cx="2726108" cy="908864"/>
          </a:xfrm>
          <a:prstGeom prst="wedgeEllipseCallout">
            <a:avLst>
              <a:gd name="adj1" fmla="val 56597"/>
              <a:gd name="adj2" fmla="val -10480"/>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dirty="0"/>
              <a:t>”</a:t>
            </a:r>
            <a:r>
              <a:rPr lang="sv-SE" sz="1800" dirty="0">
                <a:effectLst/>
                <a:latin typeface="Calibri" panose="020F0502020204030204" pitchFamily="34" charset="0"/>
                <a:ea typeface="Calibri" panose="020F0502020204030204" pitchFamily="34" charset="0"/>
                <a:cs typeface="Times New Roman" panose="02020603050405020304" pitchFamily="18" charset="0"/>
              </a:rPr>
              <a:t>Fyller enbart i nöjdhetsenkäten</a:t>
            </a:r>
            <a:r>
              <a:rPr lang="sv-SE" dirty="0"/>
              <a:t>”</a:t>
            </a:r>
          </a:p>
        </p:txBody>
      </p:sp>
      <p:sp>
        <p:nvSpPr>
          <p:cNvPr id="11" name="textruta 10">
            <a:extLst>
              <a:ext uri="{FF2B5EF4-FFF2-40B4-BE49-F238E27FC236}">
                <a16:creationId xmlns:a16="http://schemas.microsoft.com/office/drawing/2014/main" id="{0AC0F19B-303B-B995-B421-1FDA63DC7246}"/>
              </a:ext>
            </a:extLst>
          </p:cNvPr>
          <p:cNvSpPr txBox="1"/>
          <p:nvPr/>
        </p:nvSpPr>
        <p:spPr>
          <a:xfrm>
            <a:off x="8144142" y="99595"/>
            <a:ext cx="4047858" cy="2077403"/>
          </a:xfrm>
          <a:prstGeom prst="wedgeEllipseCallout">
            <a:avLst>
              <a:gd name="adj1" fmla="val -37392"/>
              <a:gd name="adj2" fmla="val 51519"/>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dirty="0"/>
              <a:t>”</a:t>
            </a:r>
            <a:r>
              <a:rPr lang="sv-SE" sz="1800" dirty="0">
                <a:effectLst/>
                <a:latin typeface="Calibri" panose="020F0502020204030204" pitchFamily="34" charset="0"/>
                <a:ea typeface="Calibri" panose="020F0502020204030204" pitchFamily="34" charset="0"/>
              </a:rPr>
              <a:t>Få koll på patientens nuläge inför rehab, jämföra med andra enheter, generell utvärdering av alla patienter tillsammans</a:t>
            </a:r>
            <a:r>
              <a:rPr lang="sv-SE" dirty="0"/>
              <a:t>”</a:t>
            </a:r>
          </a:p>
        </p:txBody>
      </p:sp>
      <p:sp>
        <p:nvSpPr>
          <p:cNvPr id="12" name="textruta 11">
            <a:extLst>
              <a:ext uri="{FF2B5EF4-FFF2-40B4-BE49-F238E27FC236}">
                <a16:creationId xmlns:a16="http://schemas.microsoft.com/office/drawing/2014/main" id="{FCEADE40-E797-3A5F-1D3F-37532EF1B171}"/>
              </a:ext>
            </a:extLst>
          </p:cNvPr>
          <p:cNvSpPr txBox="1"/>
          <p:nvPr/>
        </p:nvSpPr>
        <p:spPr>
          <a:xfrm>
            <a:off x="695769" y="5157972"/>
            <a:ext cx="3582114" cy="1298377"/>
          </a:xfrm>
          <a:prstGeom prst="wedgeEllipseCallout">
            <a:avLst>
              <a:gd name="adj1" fmla="val 40792"/>
              <a:gd name="adj2" fmla="val -49595"/>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dirty="0"/>
              <a:t>”SveReh används som ett verktyg för reklam om verksamhetens arbete”</a:t>
            </a:r>
          </a:p>
        </p:txBody>
      </p:sp>
      <p:sp>
        <p:nvSpPr>
          <p:cNvPr id="13" name="textruta 12">
            <a:extLst>
              <a:ext uri="{FF2B5EF4-FFF2-40B4-BE49-F238E27FC236}">
                <a16:creationId xmlns:a16="http://schemas.microsoft.com/office/drawing/2014/main" id="{D824E290-2E5E-64D7-4C55-FD322B82D79F}"/>
              </a:ext>
            </a:extLst>
          </p:cNvPr>
          <p:cNvSpPr txBox="1"/>
          <p:nvPr/>
        </p:nvSpPr>
        <p:spPr>
          <a:xfrm>
            <a:off x="9380433" y="2288737"/>
            <a:ext cx="2726109" cy="2077403"/>
          </a:xfrm>
          <a:prstGeom prst="wedgeEllipseCallout">
            <a:avLst>
              <a:gd name="adj1" fmla="val -62212"/>
              <a:gd name="adj2" fmla="val 13294"/>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dirty="0"/>
              <a:t>”</a:t>
            </a:r>
            <a:r>
              <a:rPr lang="sv-SE" dirty="0">
                <a:latin typeface="Calibri" panose="020F0502020204030204" pitchFamily="34" charset="0"/>
              </a:rPr>
              <a:t>Å</a:t>
            </a:r>
            <a:r>
              <a:rPr lang="sv-SE" sz="1800" dirty="0">
                <a:effectLst/>
                <a:latin typeface="Calibri" panose="020F0502020204030204" pitchFamily="34" charset="0"/>
                <a:ea typeface="Calibri" panose="020F0502020204030204" pitchFamily="34" charset="0"/>
              </a:rPr>
              <a:t>terkoppling av data från SveReh vid den årliga resultatdialogen med ledningen</a:t>
            </a:r>
            <a:r>
              <a:rPr lang="sv-SE" dirty="0"/>
              <a:t>”</a:t>
            </a:r>
          </a:p>
        </p:txBody>
      </p:sp>
      <p:sp>
        <p:nvSpPr>
          <p:cNvPr id="14" name="textruta 13">
            <a:extLst>
              <a:ext uri="{FF2B5EF4-FFF2-40B4-BE49-F238E27FC236}">
                <a16:creationId xmlns:a16="http://schemas.microsoft.com/office/drawing/2014/main" id="{DF34CD5A-A02E-15C5-7F14-DAD8E1F7452D}"/>
              </a:ext>
            </a:extLst>
          </p:cNvPr>
          <p:cNvSpPr txBox="1"/>
          <p:nvPr/>
        </p:nvSpPr>
        <p:spPr>
          <a:xfrm>
            <a:off x="7901299" y="4477880"/>
            <a:ext cx="3594931" cy="2077403"/>
          </a:xfrm>
          <a:prstGeom prst="wedgeEllipseCallout">
            <a:avLst>
              <a:gd name="adj1" fmla="val -66356"/>
              <a:gd name="adj2" fmla="val -21261"/>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sv-SE" dirty="0"/>
              <a:t>”</a:t>
            </a:r>
            <a:r>
              <a:rPr lang="sv-SE" dirty="0">
                <a:latin typeface="Calibri" panose="020F0502020204030204" pitchFamily="34" charset="0"/>
                <a:cs typeface="Times New Roman" panose="02020603050405020304" pitchFamily="18" charset="0"/>
              </a:rPr>
              <a:t>A</a:t>
            </a:r>
            <a:r>
              <a:rPr lang="sv-SE" sz="1800" dirty="0">
                <a:effectLst/>
                <a:latin typeface="Calibri" panose="020F0502020204030204" pitchFamily="34" charset="0"/>
                <a:ea typeface="Calibri" panose="020F0502020204030204" pitchFamily="34" charset="0"/>
                <a:cs typeface="Times New Roman" panose="02020603050405020304" pitchFamily="18" charset="0"/>
              </a:rPr>
              <a:t>rbetar mycket med att identifiera problem utifrån resultaten, hitta ett sätt att jobba med dem och återkoppla</a:t>
            </a:r>
            <a:r>
              <a:rPr lang="sv-SE" dirty="0"/>
              <a:t>”</a:t>
            </a:r>
          </a:p>
        </p:txBody>
      </p:sp>
      <p:pic>
        <p:nvPicPr>
          <p:cNvPr id="2" name="Bildobjekt 1">
            <a:extLst>
              <a:ext uri="{FF2B5EF4-FFF2-40B4-BE49-F238E27FC236}">
                <a16:creationId xmlns:a16="http://schemas.microsoft.com/office/drawing/2014/main" id="{49B31C0C-4947-63EC-E6D4-534A89C8C796}"/>
              </a:ext>
            </a:extLst>
          </p:cNvPr>
          <p:cNvPicPr>
            <a:picLocks noChangeAspect="1"/>
          </p:cNvPicPr>
          <p:nvPr/>
        </p:nvPicPr>
        <p:blipFill>
          <a:blip r:embed="rId2"/>
          <a:stretch>
            <a:fillRect/>
          </a:stretch>
        </p:blipFill>
        <p:spPr>
          <a:xfrm>
            <a:off x="0" y="6372225"/>
            <a:ext cx="12192000" cy="485775"/>
          </a:xfrm>
          <a:prstGeom prst="rect">
            <a:avLst/>
          </a:prstGeom>
        </p:spPr>
      </p:pic>
    </p:spTree>
    <p:extLst>
      <p:ext uri="{BB962C8B-B14F-4D97-AF65-F5344CB8AC3E}">
        <p14:creationId xmlns:p14="http://schemas.microsoft.com/office/powerpoint/2010/main" val="55376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717BFA-CD08-FAE0-783C-2C8F10D0A716}"/>
              </a:ext>
            </a:extLst>
          </p:cNvPr>
          <p:cNvSpPr>
            <a:spLocks noGrp="1"/>
          </p:cNvSpPr>
          <p:nvPr>
            <p:ph type="title"/>
          </p:nvPr>
        </p:nvSpPr>
        <p:spPr/>
        <p:txBody>
          <a:bodyPr>
            <a:normAutofit/>
          </a:bodyPr>
          <a:lstStyle/>
          <a:p>
            <a:pPr algn="ctr"/>
            <a:r>
              <a:rPr lang="sv-SE" sz="5400" dirty="0"/>
              <a:t>Utmaningar</a:t>
            </a:r>
          </a:p>
        </p:txBody>
      </p:sp>
      <p:sp>
        <p:nvSpPr>
          <p:cNvPr id="3" name="Platshållare för innehåll 2">
            <a:extLst>
              <a:ext uri="{FF2B5EF4-FFF2-40B4-BE49-F238E27FC236}">
                <a16:creationId xmlns:a16="http://schemas.microsoft.com/office/drawing/2014/main" id="{F5C24F19-447E-07C7-6192-297C853587C4}"/>
              </a:ext>
            </a:extLst>
          </p:cNvPr>
          <p:cNvSpPr>
            <a:spLocks noGrp="1"/>
          </p:cNvSpPr>
          <p:nvPr>
            <p:ph idx="1"/>
          </p:nvPr>
        </p:nvSpPr>
        <p:spPr/>
        <p:txBody>
          <a:bodyPr/>
          <a:lstStyle/>
          <a:p>
            <a:r>
              <a:rPr lang="sv-SE" sz="3600" dirty="0"/>
              <a:t>Återhämtning från covidåren.</a:t>
            </a:r>
          </a:p>
          <a:p>
            <a:r>
              <a:rPr lang="sv-SE" sz="3600" dirty="0"/>
              <a:t>Svårt att få in svaren från uppföljningarna.</a:t>
            </a:r>
          </a:p>
          <a:p>
            <a:r>
              <a:rPr lang="sv-SE" sz="3600" dirty="0"/>
              <a:t>Nya kollegor som inte har introducerats i registerarbete.</a:t>
            </a:r>
          </a:p>
          <a:p>
            <a:r>
              <a:rPr lang="sv-SE" sz="3600" dirty="0"/>
              <a:t>Få in diagnoser från läkarna.</a:t>
            </a:r>
          </a:p>
          <a:p>
            <a:r>
              <a:rPr lang="sv-SE" sz="3600" dirty="0"/>
              <a:t>Ett måste-göra.</a:t>
            </a:r>
          </a:p>
          <a:p>
            <a:r>
              <a:rPr lang="sv-SE" sz="3600" dirty="0"/>
              <a:t>Den svårarbetade </a:t>
            </a:r>
            <a:r>
              <a:rPr lang="sv-SE" sz="3600" dirty="0" err="1"/>
              <a:t>excelfilen</a:t>
            </a:r>
            <a:r>
              <a:rPr lang="sv-SE" sz="3600" dirty="0"/>
              <a:t> för eget resultatarbete.</a:t>
            </a:r>
          </a:p>
          <a:p>
            <a:endParaRPr lang="sv-SE" dirty="0"/>
          </a:p>
        </p:txBody>
      </p:sp>
      <p:pic>
        <p:nvPicPr>
          <p:cNvPr id="4" name="Bildobjekt 3">
            <a:extLst>
              <a:ext uri="{FF2B5EF4-FFF2-40B4-BE49-F238E27FC236}">
                <a16:creationId xmlns:a16="http://schemas.microsoft.com/office/drawing/2014/main" id="{044AEA11-60D0-BF1B-C999-CE83A2034C7D}"/>
              </a:ext>
            </a:extLst>
          </p:cNvPr>
          <p:cNvPicPr>
            <a:picLocks noChangeAspect="1"/>
          </p:cNvPicPr>
          <p:nvPr/>
        </p:nvPicPr>
        <p:blipFill>
          <a:blip r:embed="rId2"/>
          <a:stretch>
            <a:fillRect/>
          </a:stretch>
        </p:blipFill>
        <p:spPr>
          <a:xfrm>
            <a:off x="0" y="6372225"/>
            <a:ext cx="12192000" cy="485775"/>
          </a:xfrm>
          <a:prstGeom prst="rect">
            <a:avLst/>
          </a:prstGeom>
        </p:spPr>
      </p:pic>
    </p:spTree>
    <p:extLst>
      <p:ext uri="{BB962C8B-B14F-4D97-AF65-F5344CB8AC3E}">
        <p14:creationId xmlns:p14="http://schemas.microsoft.com/office/powerpoint/2010/main" val="372734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00CBD6-01B5-D597-EC23-C0CEA175D6F8}"/>
              </a:ext>
            </a:extLst>
          </p:cNvPr>
          <p:cNvSpPr>
            <a:spLocks noGrp="1"/>
          </p:cNvSpPr>
          <p:nvPr>
            <p:ph type="title"/>
          </p:nvPr>
        </p:nvSpPr>
        <p:spPr/>
        <p:txBody>
          <a:bodyPr/>
          <a:lstStyle/>
          <a:p>
            <a:pPr algn="ctr"/>
            <a:r>
              <a:rPr lang="sv-SE" dirty="0"/>
              <a:t>Önskemål statistikvisning/</a:t>
            </a:r>
            <a:r>
              <a:rPr lang="sv-SE" dirty="0" err="1"/>
              <a:t>excel</a:t>
            </a:r>
            <a:endParaRPr lang="sv-SE" dirty="0"/>
          </a:p>
        </p:txBody>
      </p:sp>
      <p:sp>
        <p:nvSpPr>
          <p:cNvPr id="3" name="Platshållare för innehåll 2">
            <a:extLst>
              <a:ext uri="{FF2B5EF4-FFF2-40B4-BE49-F238E27FC236}">
                <a16:creationId xmlns:a16="http://schemas.microsoft.com/office/drawing/2014/main" id="{D7D41F80-CE0D-A56E-CD1F-89E86B6108E4}"/>
              </a:ext>
            </a:extLst>
          </p:cNvPr>
          <p:cNvSpPr>
            <a:spLocks noGrp="1"/>
          </p:cNvSpPr>
          <p:nvPr>
            <p:ph idx="1"/>
          </p:nvPr>
        </p:nvSpPr>
        <p:spPr/>
        <p:txBody>
          <a:bodyPr>
            <a:normAutofit/>
          </a:bodyPr>
          <a:lstStyle/>
          <a:p>
            <a:r>
              <a:rPr lang="sv-SE" sz="2000" dirty="0"/>
              <a:t>Kunna slå ihop enheter/avdelningar.</a:t>
            </a:r>
          </a:p>
          <a:p>
            <a:r>
              <a:rPr lang="sv-SE" sz="2000" dirty="0"/>
              <a:t>Jämförbara vårdenheter (dela upp grupp 1-3).</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Trend över tid även för Riket.</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Kvartalsindelning per fler år i taget (inte bara senaste året).</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Mer beskrivande statistik.</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Lägga till ASIA och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LiSat</a:t>
            </a:r>
            <a:r>
              <a:rPr lang="sv-SE" sz="2000" dirty="0">
                <a:effectLst/>
                <a:latin typeface="Calibri" panose="020F0502020204030204" pitchFamily="34" charset="0"/>
                <a:ea typeface="Calibri" panose="020F0502020204030204" pitchFamily="34" charset="0"/>
                <a:cs typeface="Times New Roman" panose="02020603050405020304" pitchFamily="18" charset="0"/>
              </a:rPr>
              <a:t>.</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Mer innehåll i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uppföjningarna</a:t>
            </a:r>
            <a:r>
              <a:rPr lang="sv-SE" sz="2000" dirty="0">
                <a:effectLst/>
                <a:latin typeface="Calibri" panose="020F0502020204030204" pitchFamily="34" charset="0"/>
                <a:ea typeface="Calibri" panose="020F0502020204030204" pitchFamily="34" charset="0"/>
                <a:cs typeface="Times New Roman" panose="02020603050405020304" pitchFamily="18" charset="0"/>
              </a:rPr>
              <a:t>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rms</a:t>
            </a:r>
            <a:r>
              <a:rPr lang="sv-SE" sz="2000" dirty="0">
                <a:effectLst/>
                <a:latin typeface="Calibri" panose="020F0502020204030204" pitchFamily="34" charset="0"/>
                <a:ea typeface="Calibri" panose="020F0502020204030204" pitchFamily="34" charset="0"/>
                <a:cs typeface="Times New Roman" panose="02020603050405020304" pitchFamily="18" charset="0"/>
              </a:rPr>
              <a:t> och vanliga): info om sjukskrivning, komplikationer, arbete, ålder, år efter skada och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carffrågor</a:t>
            </a:r>
            <a:r>
              <a:rPr lang="sv-SE" sz="2000" dirty="0">
                <a:effectLst/>
                <a:latin typeface="Calibri" panose="020F0502020204030204" pitchFamily="34" charset="0"/>
                <a:ea typeface="Calibri" panose="020F0502020204030204" pitchFamily="34" charset="0"/>
                <a:cs typeface="Times New Roman" panose="02020603050405020304" pitchFamily="18" charset="0"/>
              </a:rPr>
              <a:t>.</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RMS-indikatorerna underlag till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shiny</a:t>
            </a:r>
            <a:r>
              <a:rPr lang="sv-SE" sz="2000" dirty="0">
                <a:effectLst/>
                <a:latin typeface="Calibri" panose="020F0502020204030204" pitchFamily="34" charset="0"/>
                <a:ea typeface="Calibri" panose="020F0502020204030204" pitchFamily="34" charset="0"/>
                <a:cs typeface="Times New Roman" panose="02020603050405020304" pitchFamily="18" charset="0"/>
              </a:rPr>
              <a:t>.</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Filtrera ut rätt tidsperiod i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excelfilen</a:t>
            </a:r>
            <a:r>
              <a:rPr lang="sv-SE" sz="2000" dirty="0">
                <a:latin typeface="Calibri" panose="020F0502020204030204" pitchFamily="34" charset="0"/>
                <a:ea typeface="Calibri" panose="020F0502020204030204" pitchFamily="34" charset="0"/>
                <a:cs typeface="Times New Roman" panose="02020603050405020304" pitchFamily="18" charset="0"/>
              </a:rPr>
              <a:t>.</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r>
              <a:rPr lang="sv-SE" sz="2000" dirty="0">
                <a:effectLst/>
                <a:latin typeface="Calibri" panose="020F0502020204030204" pitchFamily="34" charset="0"/>
                <a:ea typeface="Calibri" panose="020F0502020204030204" pitchFamily="34" charset="0"/>
                <a:cs typeface="Times New Roman" panose="02020603050405020304" pitchFamily="18" charset="0"/>
              </a:rPr>
              <a:t>Tips- och tricksutbildning för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excelfilen</a:t>
            </a:r>
            <a:r>
              <a:rPr lang="sv-SE" sz="2000" dirty="0">
                <a:effectLst/>
                <a:latin typeface="Calibri" panose="020F0502020204030204" pitchFamily="34" charset="0"/>
                <a:ea typeface="Calibri" panose="020F0502020204030204" pitchFamily="34" charset="0"/>
                <a:cs typeface="Times New Roman" panose="02020603050405020304" pitchFamily="18" charset="0"/>
              </a:rPr>
              <a:t>.</a:t>
            </a:r>
          </a:p>
          <a:p>
            <a:endParaRPr lang="sv-SE" sz="2000" dirty="0"/>
          </a:p>
        </p:txBody>
      </p:sp>
      <p:pic>
        <p:nvPicPr>
          <p:cNvPr id="4" name="Bildobjekt 3">
            <a:extLst>
              <a:ext uri="{FF2B5EF4-FFF2-40B4-BE49-F238E27FC236}">
                <a16:creationId xmlns:a16="http://schemas.microsoft.com/office/drawing/2014/main" id="{FFA050D6-060F-3829-0EA0-7462550F6157}"/>
              </a:ext>
            </a:extLst>
          </p:cNvPr>
          <p:cNvPicPr>
            <a:picLocks noChangeAspect="1"/>
          </p:cNvPicPr>
          <p:nvPr/>
        </p:nvPicPr>
        <p:blipFill>
          <a:blip r:embed="rId2"/>
          <a:stretch>
            <a:fillRect/>
          </a:stretch>
        </p:blipFill>
        <p:spPr>
          <a:xfrm>
            <a:off x="0" y="6372225"/>
            <a:ext cx="12192000" cy="485775"/>
          </a:xfrm>
          <a:prstGeom prst="rect">
            <a:avLst/>
          </a:prstGeom>
        </p:spPr>
      </p:pic>
    </p:spTree>
    <p:extLst>
      <p:ext uri="{BB962C8B-B14F-4D97-AF65-F5344CB8AC3E}">
        <p14:creationId xmlns:p14="http://schemas.microsoft.com/office/powerpoint/2010/main" val="373739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05916C-9E6C-0A82-F7F6-2AC400EF4EA5}"/>
              </a:ext>
            </a:extLst>
          </p:cNvPr>
          <p:cNvSpPr>
            <a:spLocks noGrp="1"/>
          </p:cNvSpPr>
          <p:nvPr>
            <p:ph type="title"/>
          </p:nvPr>
        </p:nvSpPr>
        <p:spPr/>
        <p:txBody>
          <a:bodyPr/>
          <a:lstStyle/>
          <a:p>
            <a:pPr algn="ctr"/>
            <a:r>
              <a:rPr lang="sv-SE" dirty="0"/>
              <a:t>Önskemål inmatning/innehåll</a:t>
            </a:r>
          </a:p>
        </p:txBody>
      </p:sp>
      <p:sp>
        <p:nvSpPr>
          <p:cNvPr id="3" name="Platshållare för innehåll 2">
            <a:extLst>
              <a:ext uri="{FF2B5EF4-FFF2-40B4-BE49-F238E27FC236}">
                <a16:creationId xmlns:a16="http://schemas.microsoft.com/office/drawing/2014/main" id="{6282E6D4-BC32-78C7-E990-5DD6BAA1B149}"/>
              </a:ext>
            </a:extLst>
          </p:cNvPr>
          <p:cNvSpPr>
            <a:spLocks noGrp="1"/>
          </p:cNvSpPr>
          <p:nvPr>
            <p:ph idx="1"/>
          </p:nvPr>
        </p:nvSpPr>
        <p:spPr/>
        <p:txBody>
          <a:bodyPr>
            <a:normAutofit/>
          </a:bodyPr>
          <a:lstStyle/>
          <a:p>
            <a:r>
              <a:rPr lang="sv-SE" sz="2000" dirty="0">
                <a:latin typeface="Calibri" panose="020F0502020204030204" pitchFamily="34" charset="0"/>
                <a:ea typeface="Calibri" panose="020F0502020204030204" pitchFamily="34" charset="0"/>
                <a:cs typeface="Times New Roman" panose="02020603050405020304" pitchFamily="18" charset="0"/>
              </a:rPr>
              <a:t>U</a:t>
            </a:r>
            <a:r>
              <a:rPr lang="sv-SE" sz="2000" dirty="0">
                <a:effectLst/>
                <a:latin typeface="Calibri" panose="020F0502020204030204" pitchFamily="34" charset="0"/>
                <a:ea typeface="Calibri" panose="020F0502020204030204" pitchFamily="34" charset="0"/>
                <a:cs typeface="Times New Roman" panose="02020603050405020304" pitchFamily="18" charset="0"/>
              </a:rPr>
              <a:t>nderlätta inmatningen, att automatisera den så långt det är möjligt. Att allt som är samma på flera ställen i registret borde kunna följa med till nästa registrering.</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I sökningen i ”Våra registreringar”: vill hamna tillbaka i samma sökning när man klickat sig in på en patient för att slippa göra om hela sökningen när man vill gå vidare till nästa patient (för att exempelvis kontrollera klarmarkering). </a:t>
            </a:r>
          </a:p>
          <a:p>
            <a:r>
              <a:rPr lang="sv-SE" sz="2000" dirty="0">
                <a:latin typeface="Calibri" panose="020F0502020204030204" pitchFamily="34" charset="0"/>
                <a:ea typeface="Calibri" panose="020F0502020204030204" pitchFamily="34" charset="0"/>
                <a:cs typeface="Times New Roman" panose="02020603050405020304" pitchFamily="18" charset="0"/>
              </a:rPr>
              <a:t>U</a:t>
            </a:r>
            <a:r>
              <a:rPr lang="sv-SE" sz="2000" dirty="0">
                <a:effectLst/>
                <a:latin typeface="Calibri" panose="020F0502020204030204" pitchFamily="34" charset="0"/>
                <a:ea typeface="Calibri" panose="020F0502020204030204" pitchFamily="34" charset="0"/>
                <a:cs typeface="Times New Roman" panose="02020603050405020304" pitchFamily="18" charset="0"/>
              </a:rPr>
              <a:t>ppföljning: lägga till fråga i stil med ”Har uppföljning om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rehabplanen</a:t>
            </a:r>
            <a:r>
              <a:rPr lang="sv-SE" sz="2000" dirty="0">
                <a:effectLst/>
                <a:latin typeface="Calibri" panose="020F0502020204030204" pitchFamily="34" charset="0"/>
                <a:ea typeface="Calibri" panose="020F0502020204030204" pitchFamily="34" charset="0"/>
                <a:cs typeface="Times New Roman" panose="02020603050405020304" pitchFamily="18" charset="0"/>
              </a:rPr>
              <a:t> gjorts efter avslutad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rehabperiod</a:t>
            </a:r>
            <a:r>
              <a:rPr lang="sv-SE" sz="2000" dirty="0">
                <a:effectLst/>
                <a:latin typeface="Calibri" panose="020F0502020204030204" pitchFamily="34" charset="0"/>
                <a:ea typeface="Calibri" panose="020F0502020204030204" pitchFamily="34" charset="0"/>
                <a:cs typeface="Times New Roman" panose="02020603050405020304" pitchFamily="18" charset="0"/>
              </a:rPr>
              <a:t>?” Ja/Nej, med underfrågan ”När gjordes den?”.</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RMS: lägga till fråga </a:t>
            </a:r>
            <a:r>
              <a:rPr lang="sv-SE" sz="2000" dirty="0">
                <a:latin typeface="Calibri" panose="020F0502020204030204" pitchFamily="34" charset="0"/>
                <a:ea typeface="Calibri" panose="020F0502020204030204" pitchFamily="34" charset="0"/>
                <a:cs typeface="Times New Roman" panose="02020603050405020304" pitchFamily="18" charset="0"/>
              </a:rPr>
              <a:t>om </a:t>
            </a:r>
            <a:r>
              <a:rPr lang="sv-SE" sz="2000" dirty="0">
                <a:effectLst/>
                <a:latin typeface="Calibri" panose="020F0502020204030204" pitchFamily="34" charset="0"/>
                <a:ea typeface="Calibri" panose="020F0502020204030204" pitchFamily="34" charset="0"/>
                <a:cs typeface="Times New Roman" panose="02020603050405020304" pitchFamily="18" charset="0"/>
              </a:rPr>
              <a:t>intuberad (m tub) när patient lämnar avdelningen? </a:t>
            </a:r>
          </a:p>
          <a:p>
            <a:r>
              <a:rPr lang="sv-SE" sz="2000" dirty="0">
                <a:latin typeface="Calibri" panose="020F0502020204030204" pitchFamily="34" charset="0"/>
                <a:ea typeface="Calibri" panose="020F0502020204030204" pitchFamily="34" charset="0"/>
                <a:cs typeface="Times New Roman" panose="02020603050405020304" pitchFamily="18" charset="0"/>
              </a:rPr>
              <a:t>Lägga till mätinstrumenten RLAS, SCIM och EQ5L (uppdatera från eq5d).</a:t>
            </a:r>
          </a:p>
          <a:p>
            <a:r>
              <a:rPr lang="sv-SE" sz="2000" dirty="0">
                <a:latin typeface="Calibri" panose="020F0502020204030204" pitchFamily="34" charset="0"/>
                <a:ea typeface="Calibri" panose="020F0502020204030204" pitchFamily="34" charset="0"/>
                <a:cs typeface="Times New Roman" panose="02020603050405020304" pitchFamily="18" charset="0"/>
              </a:rPr>
              <a:t>Lägga till </a:t>
            </a:r>
            <a:r>
              <a:rPr lang="sv-SE" sz="2000" dirty="0">
                <a:effectLst/>
                <a:latin typeface="Calibri" panose="020F0502020204030204" pitchFamily="34" charset="0"/>
                <a:ea typeface="Calibri" panose="020F0502020204030204" pitchFamily="34" charset="0"/>
                <a:cs typeface="Times New Roman" panose="02020603050405020304" pitchFamily="18" charset="0"/>
              </a:rPr>
              <a:t>mätinstrument för trötthet för de kognitiva grupperna (Mental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Fatigue</a:t>
            </a:r>
            <a:r>
              <a:rPr lang="sv-SE" sz="2000" dirty="0">
                <a:effectLst/>
                <a:latin typeface="Calibri" panose="020F0502020204030204" pitchFamily="34" charset="0"/>
                <a:ea typeface="Calibri" panose="020F0502020204030204" pitchFamily="34" charset="0"/>
                <a:cs typeface="Times New Roman" panose="02020603050405020304" pitchFamily="18" charset="0"/>
              </a:rPr>
              <a:t>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scale</a:t>
            </a:r>
            <a:r>
              <a:rPr lang="sv-SE" sz="2000" dirty="0">
                <a:effectLst/>
                <a:latin typeface="Calibri" panose="020F0502020204030204" pitchFamily="34" charset="0"/>
                <a:ea typeface="Calibri" panose="020F0502020204030204" pitchFamily="34" charset="0"/>
                <a:cs typeface="Times New Roman" panose="02020603050405020304" pitchFamily="18" charset="0"/>
              </a:rPr>
              <a:t>).</a:t>
            </a:r>
          </a:p>
          <a:p>
            <a:r>
              <a:rPr lang="sv-SE" sz="2000" dirty="0">
                <a:latin typeface="Calibri" panose="020F0502020204030204" pitchFamily="34" charset="0"/>
                <a:ea typeface="Calibri" panose="020F0502020204030204" pitchFamily="34" charset="0"/>
                <a:cs typeface="Times New Roman" panose="02020603050405020304" pitchFamily="18" charset="0"/>
              </a:rPr>
              <a:t>Lägga till </a:t>
            </a:r>
            <a:r>
              <a:rPr lang="sv-SE" sz="2000" dirty="0">
                <a:effectLst/>
                <a:latin typeface="Calibri" panose="020F0502020204030204" pitchFamily="34" charset="0"/>
                <a:ea typeface="Calibri" panose="020F0502020204030204" pitchFamily="34" charset="0"/>
                <a:cs typeface="Times New Roman" panose="02020603050405020304" pitchFamily="18" charset="0"/>
              </a:rPr>
              <a:t>något mer fysiskt mått, för mer ”hardcore-data”.</a:t>
            </a:r>
          </a:p>
          <a:p>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sv-SE" dirty="0"/>
          </a:p>
        </p:txBody>
      </p:sp>
      <p:pic>
        <p:nvPicPr>
          <p:cNvPr id="4" name="Bildobjekt 3">
            <a:extLst>
              <a:ext uri="{FF2B5EF4-FFF2-40B4-BE49-F238E27FC236}">
                <a16:creationId xmlns:a16="http://schemas.microsoft.com/office/drawing/2014/main" id="{C7433620-80B6-1577-5466-331428E1B31A}"/>
              </a:ext>
            </a:extLst>
          </p:cNvPr>
          <p:cNvPicPr>
            <a:picLocks noChangeAspect="1"/>
          </p:cNvPicPr>
          <p:nvPr/>
        </p:nvPicPr>
        <p:blipFill>
          <a:blip r:embed="rId2"/>
          <a:stretch>
            <a:fillRect/>
          </a:stretch>
        </p:blipFill>
        <p:spPr>
          <a:xfrm>
            <a:off x="0" y="6372225"/>
            <a:ext cx="12192000" cy="485775"/>
          </a:xfrm>
          <a:prstGeom prst="rect">
            <a:avLst/>
          </a:prstGeom>
        </p:spPr>
      </p:pic>
    </p:spTree>
    <p:extLst>
      <p:ext uri="{BB962C8B-B14F-4D97-AF65-F5344CB8AC3E}">
        <p14:creationId xmlns:p14="http://schemas.microsoft.com/office/powerpoint/2010/main" val="2640838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840D5B-ED0B-F698-C3F8-82FEA36F87B5}"/>
              </a:ext>
            </a:extLst>
          </p:cNvPr>
          <p:cNvSpPr>
            <a:spLocks noGrp="1"/>
          </p:cNvSpPr>
          <p:nvPr>
            <p:ph type="title"/>
          </p:nvPr>
        </p:nvSpPr>
        <p:spPr/>
        <p:txBody>
          <a:bodyPr/>
          <a:lstStyle/>
          <a:p>
            <a:pPr algn="ctr"/>
            <a:r>
              <a:rPr lang="sv-SE" dirty="0"/>
              <a:t>Önskemål övergripande</a:t>
            </a:r>
          </a:p>
        </p:txBody>
      </p:sp>
      <p:sp>
        <p:nvSpPr>
          <p:cNvPr id="3" name="Platshållare för innehåll 2">
            <a:extLst>
              <a:ext uri="{FF2B5EF4-FFF2-40B4-BE49-F238E27FC236}">
                <a16:creationId xmlns:a16="http://schemas.microsoft.com/office/drawing/2014/main" id="{78899B18-3B51-4C2F-B17F-68D8A150D68C}"/>
              </a:ext>
            </a:extLst>
          </p:cNvPr>
          <p:cNvSpPr>
            <a:spLocks noGrp="1"/>
          </p:cNvSpPr>
          <p:nvPr>
            <p:ph idx="1"/>
          </p:nvPr>
        </p:nvSpPr>
        <p:spPr>
          <a:xfrm>
            <a:off x="838200" y="1825624"/>
            <a:ext cx="10515600" cy="4737545"/>
          </a:xfrm>
        </p:spPr>
        <p:txBody>
          <a:bodyPr>
            <a:noAutofit/>
          </a:bodyPr>
          <a:lstStyle/>
          <a:p>
            <a:r>
              <a:rPr lang="sv-SE" sz="2000" dirty="0"/>
              <a:t>Digital inmatning</a:t>
            </a:r>
          </a:p>
          <a:p>
            <a:r>
              <a:rPr lang="sv-SE" sz="2000" dirty="0"/>
              <a:t>Excelutbildning</a:t>
            </a:r>
          </a:p>
          <a:p>
            <a:r>
              <a:rPr lang="sv-SE" sz="2000" dirty="0"/>
              <a:t>Nationell registerdag</a:t>
            </a:r>
          </a:p>
          <a:p>
            <a:r>
              <a:rPr lang="sv-SE" sz="2000" dirty="0">
                <a:latin typeface="Calibri" panose="020F0502020204030204" pitchFamily="34" charset="0"/>
                <a:ea typeface="Calibri" panose="020F0502020204030204" pitchFamily="34" charset="0"/>
                <a:cs typeface="Times New Roman" panose="02020603050405020304" pitchFamily="18" charset="0"/>
              </a:rPr>
              <a:t>T</a:t>
            </a:r>
            <a:r>
              <a:rPr lang="sv-SE" sz="2000" dirty="0">
                <a:effectLst/>
                <a:latin typeface="Calibri" panose="020F0502020204030204" pitchFamily="34" charset="0"/>
                <a:ea typeface="Calibri" panose="020F0502020204030204" pitchFamily="34" charset="0"/>
                <a:cs typeface="Times New Roman" panose="02020603050405020304" pitchFamily="18" charset="0"/>
              </a:rPr>
              <a:t>eamsutbildning för att ta ett omtag med inspiration och få med alla på tåget. Viktigt att kunna visa på nyttan med att registrera.</a:t>
            </a:r>
          </a:p>
          <a:p>
            <a:r>
              <a:rPr lang="sv-SE" sz="2000" dirty="0">
                <a:effectLst/>
                <a:latin typeface="Calibri" panose="020F0502020204030204" pitchFamily="34" charset="0"/>
                <a:ea typeface="Calibri" panose="020F0502020204030204" pitchFamily="34" charset="0"/>
              </a:rPr>
              <a:t>Tips och inspiration från andra om registerrutiner: Hur gör andra med Nöjdhetsenkäten, när delas den ut? Borde vara efter utskrivningssamtalet. Hur gör andra med uppföljningsenkäterna? Dela uppgifterna mellan varandra (en som sköter utskick och inlämning, en nattpersonal som matar in)?, påminnelse via telefon?</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Samköra Cosmic med registret för att slippa dubbeldokumentation.</a:t>
            </a:r>
          </a:p>
          <a:p>
            <a:r>
              <a:rPr lang="sv-SE" sz="2000" dirty="0">
                <a:effectLst/>
                <a:latin typeface="Calibri" panose="020F0502020204030204" pitchFamily="34" charset="0"/>
                <a:ea typeface="Calibri" panose="020F0502020204030204" pitchFamily="34" charset="0"/>
                <a:cs typeface="Times New Roman" panose="02020603050405020304" pitchFamily="18" charset="0"/>
              </a:rPr>
              <a:t>Göra det enkelt att skapa egna dokument för ifyllnad. Kunna markera vilka uppgifter respektive profession ansvarar för att bedöma så att de automatiskt hamnar i ett dokument specifikt för vår enhet (att slippa snickra ihop hemmagjorda dokument). </a:t>
            </a:r>
          </a:p>
          <a:p>
            <a:endParaRPr lang="sv-SE" sz="2000" dirty="0">
              <a:effectLst/>
              <a:latin typeface="Times New Roman" panose="02020603050405020304" pitchFamily="18" charset="0"/>
              <a:ea typeface="Calibri" panose="020F0502020204030204" pitchFamily="34" charset="0"/>
            </a:endParaRPr>
          </a:p>
          <a:p>
            <a:endParaRPr lang="sv-SE" sz="2000" dirty="0"/>
          </a:p>
          <a:p>
            <a:endParaRPr lang="sv-SE" sz="2000" dirty="0"/>
          </a:p>
        </p:txBody>
      </p:sp>
      <p:pic>
        <p:nvPicPr>
          <p:cNvPr id="4" name="Bildobjekt 3">
            <a:extLst>
              <a:ext uri="{FF2B5EF4-FFF2-40B4-BE49-F238E27FC236}">
                <a16:creationId xmlns:a16="http://schemas.microsoft.com/office/drawing/2014/main" id="{8C38E878-C63E-C7F6-227B-4A8C57A209A4}"/>
              </a:ext>
            </a:extLst>
          </p:cNvPr>
          <p:cNvPicPr>
            <a:picLocks noChangeAspect="1"/>
          </p:cNvPicPr>
          <p:nvPr/>
        </p:nvPicPr>
        <p:blipFill>
          <a:blip r:embed="rId2"/>
          <a:stretch>
            <a:fillRect/>
          </a:stretch>
        </p:blipFill>
        <p:spPr>
          <a:xfrm>
            <a:off x="0" y="6372225"/>
            <a:ext cx="12192000" cy="485775"/>
          </a:xfrm>
          <a:prstGeom prst="rect">
            <a:avLst/>
          </a:prstGeom>
        </p:spPr>
      </p:pic>
    </p:spTree>
    <p:extLst>
      <p:ext uri="{BB962C8B-B14F-4D97-AF65-F5344CB8AC3E}">
        <p14:creationId xmlns:p14="http://schemas.microsoft.com/office/powerpoint/2010/main" val="178589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D1E830-2A78-3DF0-CEC4-58E1AAB442BB}"/>
              </a:ext>
            </a:extLst>
          </p:cNvPr>
          <p:cNvSpPr>
            <a:spLocks noGrp="1"/>
          </p:cNvSpPr>
          <p:nvPr>
            <p:ph type="title"/>
          </p:nvPr>
        </p:nvSpPr>
        <p:spPr/>
        <p:txBody>
          <a:bodyPr/>
          <a:lstStyle/>
          <a:p>
            <a:pPr algn="ctr"/>
            <a:r>
              <a:rPr lang="sv-SE" dirty="0"/>
              <a:t>Goda exempel</a:t>
            </a:r>
          </a:p>
        </p:txBody>
      </p:sp>
      <p:sp>
        <p:nvSpPr>
          <p:cNvPr id="3" name="Platshållare för innehåll 2">
            <a:extLst>
              <a:ext uri="{FF2B5EF4-FFF2-40B4-BE49-F238E27FC236}">
                <a16:creationId xmlns:a16="http://schemas.microsoft.com/office/drawing/2014/main" id="{6DF91512-4549-F84C-6A42-9D0369FEAB8E}"/>
              </a:ext>
            </a:extLst>
          </p:cNvPr>
          <p:cNvSpPr>
            <a:spLocks noGrp="1"/>
          </p:cNvSpPr>
          <p:nvPr>
            <p:ph idx="1"/>
          </p:nvPr>
        </p:nvSpPr>
        <p:spPr>
          <a:xfrm>
            <a:off x="838200" y="1825624"/>
            <a:ext cx="10515600" cy="4908461"/>
          </a:xfrm>
        </p:spPr>
        <p:txBody>
          <a:bodyPr>
            <a:noAutofit/>
          </a:bodyPr>
          <a:lstStyle/>
          <a:p>
            <a:r>
              <a:rPr lang="sv-SE" sz="1400" dirty="0">
                <a:effectLst/>
                <a:ea typeface="Calibri" panose="020F0502020204030204" pitchFamily="34" charset="0"/>
                <a:cs typeface="Times New Roman" panose="02020603050405020304" pitchFamily="18" charset="0"/>
              </a:rPr>
              <a:t>Personalen upptäckte sämre nöjdhet med rehabiliteringen, så de lade in ett ”mittsamtal” i mitten av rehabiliteringen för att kolla av om det var något de behövde fånga upp vilket resulterade i förbättrad nöjdhet. (Jönköping)</a:t>
            </a:r>
          </a:p>
          <a:p>
            <a:r>
              <a:rPr lang="sv-SE" sz="1400" dirty="0">
                <a:effectLst/>
                <a:ea typeface="Calibri" panose="020F0502020204030204" pitchFamily="34" charset="0"/>
                <a:cs typeface="Times New Roman" panose="02020603050405020304" pitchFamily="18" charset="0"/>
              </a:rPr>
              <a:t>En av förändringarna var att fördela om resurserna i teamen. De behövde fler personal i hjärnskadeteamet eftersom det var fler patienter där. De har också förbättrat informationen till patienterna utifrån resultatet på nöjdhetsenkäterna. (Borås)</a:t>
            </a:r>
          </a:p>
          <a:p>
            <a:r>
              <a:rPr lang="sv-SE" sz="1400" dirty="0">
                <a:effectLst/>
                <a:ea typeface="Calibri" panose="020F0502020204030204" pitchFamily="34" charset="0"/>
                <a:cs typeface="Times New Roman" panose="02020603050405020304" pitchFamily="18" charset="0"/>
              </a:rPr>
              <a:t>De har gjort om alla rutiner för att inte släpa efter i inmatningen. Förut låg det på många personal att mata in. Många som slutade lämnade utan att avsluta patienterna i SveReh, nu har de ett färre antal personal som ansvarar för inmatningen. De har en brevlåda som samlar ihop enkäter. Fysioterapeut skriver ut enkäterna och fyller i sin del. Arbetsterapeuterna lägger in i brevlådan. Pappersenkäterna går runt och det finns två inmatare. Kvaliteten på inmatad data har blivit bättre. De lämnar ut nöjdhetsenkäten innan utskrivningen och </a:t>
            </a:r>
            <a:r>
              <a:rPr lang="sv-SE" sz="1400" dirty="0" err="1">
                <a:effectLst/>
                <a:ea typeface="Calibri" panose="020F0502020204030204" pitchFamily="34" charset="0"/>
                <a:cs typeface="Times New Roman" panose="02020603050405020304" pitchFamily="18" charset="0"/>
              </a:rPr>
              <a:t>pat</a:t>
            </a:r>
            <a:r>
              <a:rPr lang="sv-SE" sz="1400" dirty="0">
                <a:effectLst/>
                <a:ea typeface="Calibri" panose="020F0502020204030204" pitchFamily="34" charset="0"/>
                <a:cs typeface="Times New Roman" panose="02020603050405020304" pitchFamily="18" charset="0"/>
              </a:rPr>
              <a:t> ska ha haft utskrivningssamtalet innan de får nöjdhetsenkäten. (Borås)</a:t>
            </a:r>
          </a:p>
          <a:p>
            <a:r>
              <a:rPr lang="sv-SE" sz="1400" dirty="0">
                <a:ea typeface="Calibri" panose="020F0502020204030204" pitchFamily="34" charset="0"/>
                <a:cs typeface="Times New Roman" panose="02020603050405020304" pitchFamily="18" charset="0"/>
              </a:rPr>
              <a:t>R</a:t>
            </a:r>
            <a:r>
              <a:rPr lang="sv-SE" sz="1400" dirty="0">
                <a:effectLst/>
                <a:ea typeface="Calibri" panose="020F0502020204030204" pitchFamily="34" charset="0"/>
                <a:cs typeface="Times New Roman" panose="02020603050405020304" pitchFamily="18" charset="0"/>
              </a:rPr>
              <a:t>esultatdagar i mars där de tittar på vad som sticker ut, något som avviker? Vilka patientgrupper de har haft, resultat för mätinstrumenten EQ VAS, IPA, </a:t>
            </a:r>
            <a:r>
              <a:rPr lang="sv-SE" sz="1400" dirty="0" err="1">
                <a:effectLst/>
                <a:ea typeface="Calibri" panose="020F0502020204030204" pitchFamily="34" charset="0"/>
                <a:cs typeface="Times New Roman" panose="02020603050405020304" pitchFamily="18" charset="0"/>
              </a:rPr>
              <a:t>LiSat</a:t>
            </a:r>
            <a:r>
              <a:rPr lang="sv-SE" sz="1400" dirty="0">
                <a:effectLst/>
                <a:ea typeface="Calibri" panose="020F0502020204030204" pitchFamily="34" charset="0"/>
                <a:cs typeface="Times New Roman" panose="02020603050405020304" pitchFamily="18" charset="0"/>
              </a:rPr>
              <a:t> och HAD. (Sunderbyn)</a:t>
            </a:r>
          </a:p>
          <a:p>
            <a:r>
              <a:rPr lang="sv-SE" sz="1400" dirty="0">
                <a:effectLst/>
                <a:ea typeface="Calibri" panose="020F0502020204030204" pitchFamily="34" charset="0"/>
                <a:cs typeface="Times New Roman" panose="02020603050405020304" pitchFamily="18" charset="0"/>
              </a:rPr>
              <a:t>För att få in svar för Nöjdhetsenkäten har de en personal som delar ut den och ser till att den samlas in igen</a:t>
            </a:r>
            <a:r>
              <a:rPr lang="sv-SE" sz="1400" dirty="0">
                <a:ea typeface="Calibri" panose="020F0502020204030204" pitchFamily="34" charset="0"/>
                <a:cs typeface="Times New Roman" panose="02020603050405020304" pitchFamily="18" charset="0"/>
              </a:rPr>
              <a:t>.</a:t>
            </a:r>
            <a:r>
              <a:rPr lang="sv-SE" sz="1400" dirty="0">
                <a:effectLst/>
                <a:ea typeface="Calibri" panose="020F0502020204030204" pitchFamily="34" charset="0"/>
                <a:cs typeface="Times New Roman" panose="02020603050405020304" pitchFamily="18" charset="0"/>
              </a:rPr>
              <a:t> (Sunderbyn)</a:t>
            </a:r>
          </a:p>
          <a:p>
            <a:r>
              <a:rPr lang="sv-SE" sz="1400" dirty="0">
                <a:effectLst/>
                <a:ea typeface="Calibri" panose="020F0502020204030204" pitchFamily="34" charset="0"/>
              </a:rPr>
              <a:t>De har förändrat sina rutiner så att de nu har två fasta personer som ansvarar för ifyllnaden.</a:t>
            </a:r>
            <a:r>
              <a:rPr lang="sv-SE" sz="1400" dirty="0">
                <a:effectLst/>
                <a:ea typeface="Times New Roman" panose="02020603050405020304" pitchFamily="18" charset="0"/>
              </a:rPr>
              <a:t> De har legat lite sämre gällande ”information om var du kan vända dig efter utskrivning” utifrån patientenkäten och säkerställt att informationen blivit bättre. (Linköping)</a:t>
            </a:r>
            <a:endParaRPr lang="sv-SE" sz="1400" dirty="0">
              <a:effectLst/>
              <a:ea typeface="Calibri" panose="020F0502020204030204" pitchFamily="34" charset="0"/>
            </a:endParaRPr>
          </a:p>
          <a:p>
            <a:r>
              <a:rPr lang="sv-SE" sz="1400" dirty="0">
                <a:effectLst/>
                <a:ea typeface="Calibri" panose="020F0502020204030204" pitchFamily="34" charset="0"/>
              </a:rPr>
              <a:t>Utifrån resultat från Nöjdhetsenkäten har de jobbat med Information till </a:t>
            </a:r>
            <a:r>
              <a:rPr lang="sv-SE" sz="1400" dirty="0" err="1">
                <a:effectLst/>
                <a:ea typeface="Calibri" panose="020F0502020204030204" pitchFamily="34" charset="0"/>
              </a:rPr>
              <a:t>pat</a:t>
            </a:r>
            <a:r>
              <a:rPr lang="sv-SE" sz="1400" dirty="0">
                <a:effectLst/>
                <a:ea typeface="Calibri" panose="020F0502020204030204" pitchFamily="34" charset="0"/>
              </a:rPr>
              <a:t> och närstående. De har två personal som matar in och en som kollar av. (Danderyd)</a:t>
            </a:r>
          </a:p>
          <a:p>
            <a:r>
              <a:rPr lang="sv-SE" sz="1400" dirty="0">
                <a:effectLst/>
                <a:ea typeface="Times New Roman" panose="02020603050405020304" pitchFamily="18" charset="0"/>
              </a:rPr>
              <a:t>Testat olika arbetssätt för att höja svarsfrekvensen för uppföljningarna.</a:t>
            </a:r>
            <a:r>
              <a:rPr lang="sv-SE" sz="1400" dirty="0">
                <a:effectLst/>
                <a:ea typeface="Calibri" panose="020F0502020204030204" pitchFamily="34" charset="0"/>
              </a:rPr>
              <a:t> (Danderyd)</a:t>
            </a:r>
          </a:p>
          <a:p>
            <a:endParaRPr lang="sv-SE" sz="1400" dirty="0">
              <a:effectLst/>
              <a:latin typeface="Times New Roman" panose="02020603050405020304" pitchFamily="18" charset="0"/>
              <a:ea typeface="Calibri" panose="020F0502020204030204" pitchFamily="34" charset="0"/>
            </a:endParaRPr>
          </a:p>
          <a:p>
            <a:endParaRPr lang="sv-SE" sz="1400" dirty="0">
              <a:effectLst/>
              <a:latin typeface="Times New Roman" panose="02020603050405020304" pitchFamily="18" charset="0"/>
              <a:ea typeface="Calibri" panose="020F0502020204030204" pitchFamily="34" charset="0"/>
            </a:endParaRPr>
          </a:p>
          <a:p>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sv-SE" sz="1400" dirty="0"/>
          </a:p>
        </p:txBody>
      </p:sp>
      <p:pic>
        <p:nvPicPr>
          <p:cNvPr id="4" name="Bildobjekt 3">
            <a:extLst>
              <a:ext uri="{FF2B5EF4-FFF2-40B4-BE49-F238E27FC236}">
                <a16:creationId xmlns:a16="http://schemas.microsoft.com/office/drawing/2014/main" id="{FE3FE3A2-9A24-1776-7DB9-957BEE5C04BB}"/>
              </a:ext>
            </a:extLst>
          </p:cNvPr>
          <p:cNvPicPr>
            <a:picLocks noChangeAspect="1"/>
          </p:cNvPicPr>
          <p:nvPr/>
        </p:nvPicPr>
        <p:blipFill>
          <a:blip r:embed="rId2"/>
          <a:stretch>
            <a:fillRect/>
          </a:stretch>
        </p:blipFill>
        <p:spPr>
          <a:xfrm>
            <a:off x="0" y="6372225"/>
            <a:ext cx="12192000" cy="485775"/>
          </a:xfrm>
          <a:prstGeom prst="rect">
            <a:avLst/>
          </a:prstGeom>
        </p:spPr>
      </p:pic>
    </p:spTree>
    <p:extLst>
      <p:ext uri="{BB962C8B-B14F-4D97-AF65-F5344CB8AC3E}">
        <p14:creationId xmlns:p14="http://schemas.microsoft.com/office/powerpoint/2010/main" val="96171147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1006</Words>
  <Application>Microsoft Office PowerPoint</Application>
  <PresentationFormat>Bredbild</PresentationFormat>
  <Paragraphs>79</Paragraphs>
  <Slides>7</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7</vt:i4>
      </vt:variant>
    </vt:vector>
  </HeadingPairs>
  <TitlesOfParts>
    <vt:vector size="14" baseType="lpstr">
      <vt:lpstr>Arial</vt:lpstr>
      <vt:lpstr>Calibri</vt:lpstr>
      <vt:lpstr>Calibri Light</vt:lpstr>
      <vt:lpstr>Courier New</vt:lpstr>
      <vt:lpstr>Symbol</vt:lpstr>
      <vt:lpstr>Times New Roman</vt:lpstr>
      <vt:lpstr>Office-tema</vt:lpstr>
      <vt:lpstr>PowerPoint-presentation</vt:lpstr>
      <vt:lpstr>PowerPoint-presentation</vt:lpstr>
      <vt:lpstr>Utmaningar</vt:lpstr>
      <vt:lpstr>Önskemål statistikvisning/excel</vt:lpstr>
      <vt:lpstr>Önskemål inmatning/innehåll</vt:lpstr>
      <vt:lpstr>Önskemål övergripande</vt:lpstr>
      <vt:lpstr>Goda exempel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Annelie Larsson</dc:creator>
  <cp:lastModifiedBy>Annelie Larsson</cp:lastModifiedBy>
  <cp:revision>17</cp:revision>
  <dcterms:created xsi:type="dcterms:W3CDTF">2023-08-22T11:37:41Z</dcterms:created>
  <dcterms:modified xsi:type="dcterms:W3CDTF">2024-01-31T07:27:35Z</dcterms:modified>
</cp:coreProperties>
</file>