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7" r:id="rId3"/>
    <p:sldId id="260" r:id="rId4"/>
    <p:sldId id="262" r:id="rId5"/>
    <p:sldId id="261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38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3" name="Platshållare för datum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BC1E418-61CE-4FE3-A363-F0C9263B6E24}" type="datetime1">
              <a:rPr lang="sv-SE"/>
              <a:pPr lvl="0"/>
              <a:t>2024-01-30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tshållare för anteckninga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2C55A7E1-D4B2-4846-A787-46C26949902F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3350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BD582C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3" name="Rectangle 7"/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E48312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4" name="Title 1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 lvl="0"/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Subtitle 2"/>
          <p:cNvSpPr txBox="1">
            <a:spLocks noGrp="1"/>
          </p:cNvSpPr>
          <p:nvPr>
            <p:ph type="subTitle" idx="1"/>
          </p:nvPr>
        </p:nvSpPr>
        <p:spPr>
          <a:xfrm>
            <a:off x="1100050" y="4455624"/>
            <a:ext cx="10058400" cy="1143000"/>
          </a:xfrm>
        </p:spPr>
        <p:txBody>
          <a:bodyPr lIns="91440" rIns="91440"/>
          <a:lstStyle>
            <a:lvl1pPr marL="0" indent="0">
              <a:buNone/>
              <a:defRPr sz="2400" cap="all" spc="200">
                <a:solidFill>
                  <a:srgbClr val="637052"/>
                </a:solidFill>
                <a:latin typeface="Calibri Light"/>
              </a:defRPr>
            </a:lvl1pPr>
          </a:lstStyle>
          <a:p>
            <a:pPr lvl="0"/>
            <a:r>
              <a:rPr lang="sv-SE"/>
              <a:t>Klicka här för att ändra mall för underrubrikformat</a:t>
            </a:r>
            <a:endParaRPr lang="en-US"/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8FEF0C-A841-4054-B926-27A24C52DFBF}" type="datetime1">
              <a:rPr lang="sv-SE"/>
              <a:pPr lvl="0"/>
              <a:t>2024-01-30</a:t>
            </a:fld>
            <a:endParaRPr lang="sv-SE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Svenskt Register för Rehabiliteringsmedicin </a:t>
            </a:r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CCD620-8506-41D4-B35C-F60F7C72F60A}" type="slidenum"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7" y="4343400"/>
            <a:ext cx="9875520" cy="0"/>
          </a:xfrm>
          <a:prstGeom prst="straightConnector1">
            <a:avLst/>
          </a:prstGeom>
          <a:noFill/>
          <a:ln w="6345" cap="flat">
            <a:solidFill>
              <a:srgbClr val="7F7F7F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52081556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1E4DF0-1782-4507-8506-B0FB5819DDA7}" type="datetime1">
              <a:rPr lang="sv-SE"/>
              <a:pPr lvl="0"/>
              <a:t>2024-01-30</a:t>
            </a:fld>
            <a:endParaRPr lang="sv-S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Svenskt Register för Rehabiliteringsmedicin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1B715D-E6E0-4555-8789-CFAE83925E3C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078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BD582C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3" name="Rectangle 7"/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E48312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4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414780"/>
            <a:ext cx="2628899" cy="575741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414780"/>
            <a:ext cx="7734296" cy="5757419"/>
          </a:xfrm>
        </p:spPr>
        <p:txBody>
          <a:bodyPr vert="eaVert" lIns="45720" tIns="0" rIns="4572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9DC61A-8AB2-4FC4-BF4B-69A9703D76BF}" type="datetime1">
              <a:rPr lang="sv-SE"/>
              <a:pPr lvl="0"/>
              <a:t>2024-01-30</a:t>
            </a:fld>
            <a:endParaRPr lang="sv-SE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Svenskt Register för Rehabiliteringsmedicin </a:t>
            </a:r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BA532F-2C89-4819-B668-FD73CE539196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953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413052-E23A-4F8D-872E-AA1C9C9FDF55}" type="datetime1">
              <a:rPr lang="sv-SE"/>
              <a:pPr lvl="0"/>
              <a:t>2024-01-30</a:t>
            </a:fld>
            <a:endParaRPr lang="sv-S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Svenskt Register för Rehabiliteringsmedicin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3876E5-56BE-4CBC-A687-21546A214EE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182182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BD582C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3" name="Rectangle 7"/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E48312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 lvl="0"/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Text Placeholder 2"/>
          <p:cNvSpPr txBox="1"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/>
          <a:lstStyle>
            <a:lvl1pPr marL="0" indent="0">
              <a:buNone/>
              <a:defRPr sz="2400" cap="all" spc="200">
                <a:solidFill>
                  <a:srgbClr val="637052"/>
                </a:solidFill>
                <a:latin typeface="Calibri Ligh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C09466-DE7C-40AE-9489-585D19BC8071}" type="datetime1">
              <a:rPr lang="sv-SE"/>
              <a:pPr lvl="0"/>
              <a:t>2024-01-30</a:t>
            </a:fld>
            <a:endParaRPr lang="sv-SE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Svenskt Register för Rehabiliteringsmedicin </a:t>
            </a:r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5A7666-27D0-4444-A51B-37BB8FB3C02D}" type="slidenum"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7" y="4343400"/>
            <a:ext cx="9875520" cy="0"/>
          </a:xfrm>
          <a:prstGeom prst="straightConnector1">
            <a:avLst/>
          </a:prstGeom>
          <a:noFill/>
          <a:ln w="6345" cap="flat">
            <a:solidFill>
              <a:srgbClr val="7F7F7F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279957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097280" y="1845734"/>
            <a:ext cx="4937760" cy="40233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217920" y="1845734"/>
            <a:ext cx="4937760" cy="40233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A65763-5E0C-4C77-885C-BF87A5695D57}" type="datetime1">
              <a:rPr lang="sv-SE"/>
              <a:pPr lvl="0"/>
              <a:t>2024-01-30</a:t>
            </a:fld>
            <a:endParaRPr lang="sv-S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Svenskt Register för Rehabiliteringsmedicin </a:t>
            </a:r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F5D00F-0E86-4066-BBF9-0C985653B24F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489124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097280" y="1846054"/>
            <a:ext cx="4937760" cy="736284"/>
          </a:xfrm>
        </p:spPr>
        <p:txBody>
          <a:bodyPr lIns="91440" rIns="91440" anchor="ctr"/>
          <a:lstStyle>
            <a:lvl1pPr marL="0" indent="0">
              <a:buNone/>
              <a:defRPr cap="all">
                <a:solidFill>
                  <a:srgbClr val="637052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097280" y="2582329"/>
            <a:ext cx="4937760" cy="337819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217920" y="1846054"/>
            <a:ext cx="4937760" cy="736284"/>
          </a:xfrm>
        </p:spPr>
        <p:txBody>
          <a:bodyPr lIns="91440" rIns="91440" anchor="ctr"/>
          <a:lstStyle>
            <a:lvl1pPr marL="0" indent="0">
              <a:buNone/>
              <a:defRPr cap="all">
                <a:solidFill>
                  <a:srgbClr val="637052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217920" y="2582329"/>
            <a:ext cx="4937760" cy="337819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099264-2807-4832-BD67-5F354A86DB12}" type="datetime1">
              <a:rPr lang="sv-SE"/>
              <a:pPr lvl="0"/>
              <a:t>2024-01-30</a:t>
            </a:fld>
            <a:endParaRPr lang="sv-S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Svenskt Register för Rehabiliteringsmedicin </a:t>
            </a:r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A3F143-DFE8-40BE-85BD-252ADB7EE87A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962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5B28B2-6374-4523-9680-C4AD44D799FB}" type="datetime1">
              <a:rPr lang="sv-SE"/>
              <a:pPr lvl="0"/>
              <a:t>2024-01-30</a:t>
            </a:fld>
            <a:endParaRPr lang="sv-S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Svenskt Register för Rehabiliteringsmedicin </a:t>
            </a: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E1EB4C-8CBF-486E-BB4C-08756F230CA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588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BD582C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3" name="Rectangle 5"/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E48312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4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EA9F6A-44EF-4CE1-BAEF-29D181C82C6C}" type="datetime1">
              <a:rPr lang="sv-SE"/>
              <a:pPr lvl="0"/>
              <a:t>2024-01-30</a:t>
            </a:fld>
            <a:endParaRPr lang="sv-SE"/>
          </a:p>
        </p:txBody>
      </p:sp>
      <p:sp>
        <p:nvSpPr>
          <p:cNvPr id="5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Svenskt Register för Rehabiliteringsmedicin </a:t>
            </a:r>
          </a:p>
        </p:txBody>
      </p:sp>
      <p:sp>
        <p:nvSpPr>
          <p:cNvPr id="6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FB80F3-10E2-4AFD-986C-9A3FA1F7DF5A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3180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18" y="0"/>
            <a:ext cx="4050792" cy="6858000"/>
          </a:xfrm>
          <a:prstGeom prst="rect">
            <a:avLst/>
          </a:prstGeom>
          <a:solidFill>
            <a:srgbClr val="BD582C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3" name="Rectangle 8"/>
          <p:cNvSpPr/>
          <p:nvPr/>
        </p:nvSpPr>
        <p:spPr>
          <a:xfrm>
            <a:off x="4040075" y="0"/>
            <a:ext cx="64008" cy="6858000"/>
          </a:xfrm>
          <a:prstGeom prst="rect">
            <a:avLst/>
          </a:prstGeom>
          <a:solidFill>
            <a:srgbClr val="E48312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594360"/>
            <a:ext cx="3200400" cy="2286000"/>
          </a:xfrm>
        </p:spPr>
        <p:txBody>
          <a:bodyPr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400" cy="3379119"/>
          </a:xfrm>
        </p:spPr>
        <p:txBody>
          <a:bodyPr lIns="91440" rIns="91440"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Date Placeholder 4"/>
          <p:cNvSpPr txBox="1">
            <a:spLocks noGrp="1"/>
          </p:cNvSpPr>
          <p:nvPr>
            <p:ph type="dt" sz="half" idx="7"/>
          </p:nvPr>
        </p:nvSpPr>
        <p:spPr>
          <a:xfrm>
            <a:off x="465511" y="6459787"/>
            <a:ext cx="2618512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6BE7C1F8-F6EF-4AF7-AF74-FD2CBA087806}" type="datetime1">
              <a:rPr lang="sv-SE"/>
              <a:pPr lvl="0"/>
              <a:t>2024-01-30</a:t>
            </a:fld>
            <a:endParaRPr lang="sv-SE"/>
          </a:p>
        </p:txBody>
      </p:sp>
      <p:sp>
        <p:nvSpPr>
          <p:cNvPr id="8" name="Footer Placeholder 5"/>
          <p:cNvSpPr txBox="1">
            <a:spLocks noGrp="1"/>
          </p:cNvSpPr>
          <p:nvPr>
            <p:ph type="ftr" sz="quarter" idx="9"/>
          </p:nvPr>
        </p:nvSpPr>
        <p:spPr>
          <a:xfrm>
            <a:off x="4800600" y="6459787"/>
            <a:ext cx="4648196" cy="365129"/>
          </a:xfrm>
        </p:spPr>
        <p:txBody>
          <a:bodyPr anchorCtr="0"/>
          <a:lstStyle>
            <a:lvl1pPr algn="l">
              <a:defRPr>
                <a:solidFill>
                  <a:srgbClr val="637052"/>
                </a:solidFill>
              </a:defRPr>
            </a:lvl1pPr>
          </a:lstStyle>
          <a:p>
            <a:pPr lvl="0"/>
            <a:r>
              <a:rPr lang="sv-SE"/>
              <a:t>Svenskt Register för Rehabiliteringsmedicin </a:t>
            </a:r>
          </a:p>
        </p:txBody>
      </p:sp>
      <p:sp>
        <p:nvSpPr>
          <p:cNvPr id="9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637052"/>
                </a:solidFill>
              </a:defRPr>
            </a:lvl1pPr>
          </a:lstStyle>
          <a:p>
            <a:pPr lvl="0"/>
            <a:fld id="{A877B928-8FFB-4986-BA74-FAEC36F03DDB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272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4953003"/>
            <a:ext cx="12188823" cy="1904996"/>
          </a:xfrm>
          <a:prstGeom prst="rect">
            <a:avLst/>
          </a:prstGeom>
          <a:solidFill>
            <a:srgbClr val="BD582C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3" name="Rectangle 8"/>
          <p:cNvSpPr/>
          <p:nvPr/>
        </p:nvSpPr>
        <p:spPr>
          <a:xfrm>
            <a:off x="18" y="4915073"/>
            <a:ext cx="12188823" cy="64008"/>
          </a:xfrm>
          <a:prstGeom prst="rect">
            <a:avLst/>
          </a:prstGeom>
          <a:solidFill>
            <a:srgbClr val="E48312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8" y="0"/>
            <a:ext cx="12191987" cy="4915073"/>
          </a:xfrm>
          <a:blipFill>
            <a:blip r:embed="rId2"/>
            <a:stretch>
              <a:fillRect/>
            </a:stretch>
          </a:blipFill>
        </p:spPr>
        <p:txBody>
          <a:bodyPr lIns="457200" tIns="457200"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6" name="Text Placeholder 3"/>
          <p:cNvSpPr txBox="1">
            <a:spLocks noGrp="1"/>
          </p:cNvSpPr>
          <p:nvPr>
            <p:ph type="body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183454-3634-468F-BC04-FBA0717C08A8}" type="datetime1">
              <a:rPr lang="sv-SE"/>
              <a:pPr lvl="0"/>
              <a:t>2024-01-30</a:t>
            </a:fld>
            <a:endParaRPr lang="sv-SE"/>
          </a:p>
        </p:txBody>
      </p:sp>
      <p:sp>
        <p:nvSpPr>
          <p:cNvPr id="8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Svenskt Register för Rehabiliteringsmedicin </a:t>
            </a:r>
          </a:p>
        </p:txBody>
      </p:sp>
      <p:sp>
        <p:nvSpPr>
          <p:cNvPr id="9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2701F8-0330-4675-81E0-6AED15286BDB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365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6400800"/>
            <a:ext cx="12191996" cy="457200"/>
          </a:xfrm>
          <a:prstGeom prst="rect">
            <a:avLst/>
          </a:prstGeom>
          <a:solidFill>
            <a:srgbClr val="BD582C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3" name="Rectangle 8"/>
          <p:cNvSpPr/>
          <p:nvPr/>
        </p:nvSpPr>
        <p:spPr>
          <a:xfrm>
            <a:off x="0" y="6334313"/>
            <a:ext cx="12191996" cy="66001"/>
          </a:xfrm>
          <a:prstGeom prst="rect">
            <a:avLst/>
          </a:prstGeom>
          <a:solidFill>
            <a:srgbClr val="E48312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4" name="Title Placeholder 1"/>
          <p:cNvSpPr txBox="1">
            <a:spLocks noGrp="1"/>
          </p:cNvSpPr>
          <p:nvPr>
            <p:ph type="title"/>
          </p:nvPr>
        </p:nvSpPr>
        <p:spPr>
          <a:xfrm>
            <a:off x="1097280" y="286600"/>
            <a:ext cx="10058400" cy="1450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Text Placeholder 2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0" bIns="45720" anchor="t" anchorCtr="0" compatLnSpc="1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1097280" y="6459787"/>
            <a:ext cx="2472272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9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F30089FC-4E13-4A23-9409-F39CA886B6A3}" type="datetime1">
              <a:rPr lang="sv-SE"/>
              <a:pPr lvl="0"/>
              <a:t>2024-01-30</a:t>
            </a:fld>
            <a:endParaRPr lang="sv-SE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686184" y="6459787"/>
            <a:ext cx="482280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900" b="0" i="0" u="none" strike="noStrike" kern="1200" cap="all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r>
              <a:rPr lang="sv-SE"/>
              <a:t>Svenskt Register för Rehabiliteringsmedicin </a:t>
            </a:r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DEB48836-F04B-4056-A6FB-2E0D74EB5709}" type="slidenum">
              <a:t>‹#›</a:t>
            </a:fld>
            <a:endParaRPr lang="sv-SE"/>
          </a:p>
        </p:txBody>
      </p:sp>
      <p:cxnSp>
        <p:nvCxnSpPr>
          <p:cNvPr id="9" name="Straight Connector 9"/>
          <p:cNvCxnSpPr/>
          <p:nvPr/>
        </p:nvCxnSpPr>
        <p:spPr>
          <a:xfrm>
            <a:off x="1193529" y="1737844"/>
            <a:ext cx="9966960" cy="0"/>
          </a:xfrm>
          <a:prstGeom prst="straightConnector1">
            <a:avLst/>
          </a:prstGeom>
          <a:noFill/>
          <a:ln w="6345" cap="flat">
            <a:solidFill>
              <a:srgbClr val="7F7F7F"/>
            </a:solidFill>
            <a:prstDash val="solid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85000"/>
        </a:lnSpc>
        <a:spcBef>
          <a:spcPts val="0"/>
        </a:spcBef>
        <a:spcAft>
          <a:spcPts val="0"/>
        </a:spcAft>
        <a:buNone/>
        <a:tabLst/>
        <a:defRPr lang="sv-SE" sz="4800" b="0" i="0" u="none" strike="noStrike" kern="1200" cap="none" spc="-50" baseline="0">
          <a:solidFill>
            <a:srgbClr val="404040"/>
          </a:solidFill>
          <a:uFillTx/>
          <a:latin typeface="Calibri Light"/>
        </a:defRPr>
      </a:lvl1pPr>
    </p:titleStyle>
    <p:bodyStyle>
      <a:lvl1pPr marL="91440" marR="0" lvl="0" indent="-91440" algn="l" defTabSz="914400" rtl="0" fontAlgn="auto" hangingPunct="1">
        <a:lnSpc>
          <a:spcPct val="90000"/>
        </a:lnSpc>
        <a:spcBef>
          <a:spcPts val="1200"/>
        </a:spcBef>
        <a:spcAft>
          <a:spcPts val="200"/>
        </a:spcAft>
        <a:buClr>
          <a:srgbClr val="E48312"/>
        </a:buClr>
        <a:buSzPct val="100000"/>
        <a:buFont typeface="Calibri" pitchFamily="34"/>
        <a:buChar char=" "/>
        <a:tabLst/>
        <a:defRPr lang="sv-SE" sz="20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  <a:lvl2pPr marL="384048" marR="0" lvl="1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E48312"/>
        </a:buClr>
        <a:buSzPct val="100000"/>
        <a:buFont typeface="Calibri" pitchFamily="34"/>
        <a:buChar char="◦"/>
        <a:tabLst/>
        <a:defRPr lang="sv-SE" sz="1800" b="0" i="0" u="none" strike="noStrike" kern="1200" cap="none" spc="0" baseline="0">
          <a:solidFill>
            <a:srgbClr val="404040"/>
          </a:solidFill>
          <a:uFillTx/>
          <a:latin typeface="Calibri"/>
        </a:defRPr>
      </a:lvl2pPr>
      <a:lvl3pPr marL="566928" marR="0" lvl="2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E48312"/>
        </a:buClr>
        <a:buSzPct val="100000"/>
        <a:buFont typeface="Calibri" pitchFamily="34"/>
        <a:buChar char="◦"/>
        <a:tabLst/>
        <a:defRPr lang="sv-SE" sz="1400" b="0" i="0" u="none" strike="noStrike" kern="1200" cap="none" spc="0" baseline="0">
          <a:solidFill>
            <a:srgbClr val="404040"/>
          </a:solidFill>
          <a:uFillTx/>
          <a:latin typeface="Calibri"/>
        </a:defRPr>
      </a:lvl3pPr>
      <a:lvl4pPr marL="749808" marR="0" lvl="3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E48312"/>
        </a:buClr>
        <a:buSzPct val="100000"/>
        <a:buFont typeface="Calibri" pitchFamily="34"/>
        <a:buChar char="◦"/>
        <a:tabLst/>
        <a:defRPr lang="sv-SE" sz="1400" b="0" i="0" u="none" strike="noStrike" kern="1200" cap="none" spc="0" baseline="0">
          <a:solidFill>
            <a:srgbClr val="404040"/>
          </a:solidFill>
          <a:uFillTx/>
          <a:latin typeface="Calibri"/>
        </a:defRPr>
      </a:lvl4pPr>
      <a:lvl5pPr marL="932688" marR="0" lvl="4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E48312"/>
        </a:buClr>
        <a:buSzPct val="100000"/>
        <a:buFont typeface="Calibri" pitchFamily="34"/>
        <a:buChar char="◦"/>
        <a:tabLst/>
        <a:defRPr lang="sv-SE" sz="1400" b="0" i="0" u="none" strike="noStrike" kern="1200" cap="none" spc="0" baseline="0">
          <a:solidFill>
            <a:srgbClr val="40404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valitetsregister.s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ctrTitle"/>
          </p:nvPr>
        </p:nvSpPr>
        <p:spPr>
          <a:xfrm>
            <a:off x="1005256" y="0"/>
            <a:ext cx="10058400" cy="3566160"/>
          </a:xfrm>
        </p:spPr>
        <p:txBody>
          <a:bodyPr/>
          <a:lstStyle/>
          <a:p>
            <a:pPr lvl="0"/>
            <a:r>
              <a:rPr lang="sv-SE" sz="7200" dirty="0" err="1"/>
              <a:t>SveReh</a:t>
            </a:r>
            <a:r>
              <a:rPr lang="sv-SE" sz="7200" dirty="0"/>
              <a:t> </a:t>
            </a:r>
            <a:br>
              <a:rPr lang="sv-SE" sz="7200" dirty="0"/>
            </a:br>
            <a:r>
              <a:rPr lang="sv-SE" sz="2800" dirty="0"/>
              <a:t>Svenskt Register för Rehabiliteringsmedicin</a:t>
            </a:r>
            <a:br>
              <a:rPr lang="sv-SE" sz="2800" dirty="0"/>
            </a:br>
            <a:r>
              <a:rPr lang="sv-SE" sz="2800" dirty="0"/>
              <a:t>(tidigare </a:t>
            </a:r>
            <a:r>
              <a:rPr lang="sv-SE" sz="2800" dirty="0" err="1"/>
              <a:t>WebRehab</a:t>
            </a:r>
            <a:r>
              <a:rPr lang="sv-SE" sz="2800" dirty="0"/>
              <a:t>) </a:t>
            </a:r>
          </a:p>
        </p:txBody>
      </p:sp>
      <p:sp>
        <p:nvSpPr>
          <p:cNvPr id="4" name="Platshållare för sidfot 4"/>
          <p:cNvSpPr txBox="1"/>
          <p:nvPr/>
        </p:nvSpPr>
        <p:spPr>
          <a:xfrm>
            <a:off x="3686184" y="6459787"/>
            <a:ext cx="4822801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900" b="0" i="0" u="none" strike="noStrike" kern="1200" cap="all" spc="0" baseline="0">
                <a:solidFill>
                  <a:srgbClr val="FFFFFF"/>
                </a:solidFill>
                <a:uFillTx/>
                <a:latin typeface="Calibri"/>
              </a:rPr>
              <a:t>Svenskt Register för Rehabiliteringsmedicin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v-SE">
                <a:solidFill>
                  <a:srgbClr val="333333"/>
                </a:solidFill>
                <a:latin typeface="open_sans"/>
              </a:rPr>
              <a:t>Svenskt Register för Rehabiliteringsmedicin </a:t>
            </a:r>
            <a:endParaRPr lang="sv-SE"/>
          </a:p>
        </p:txBody>
      </p:sp>
      <p:sp>
        <p:nvSpPr>
          <p:cNvPr id="3" name="Platshållare för innehåll 2"/>
          <p:cNvSpPr txBox="1"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80000"/>
              </a:lnSpc>
            </a:pPr>
            <a:endParaRPr lang="sv-SE" sz="1700" dirty="0">
              <a:solidFill>
                <a:srgbClr val="333333"/>
              </a:solidFill>
              <a:latin typeface="open_sans"/>
            </a:endParaRPr>
          </a:p>
          <a:p>
            <a:pPr lvl="0">
              <a:lnSpc>
                <a:spcPct val="80000"/>
              </a:lnSpc>
            </a:pPr>
            <a:r>
              <a:rPr lang="sv-SE" sz="1700" dirty="0">
                <a:solidFill>
                  <a:srgbClr val="333333"/>
                </a:solidFill>
                <a:latin typeface="open_sans"/>
              </a:rPr>
              <a:t>personnummer</a:t>
            </a:r>
          </a:p>
          <a:p>
            <a:pPr lvl="0">
              <a:lnSpc>
                <a:spcPct val="80000"/>
              </a:lnSpc>
            </a:pPr>
            <a:r>
              <a:rPr lang="sv-SE" sz="1700" dirty="0">
                <a:solidFill>
                  <a:srgbClr val="333333"/>
                </a:solidFill>
                <a:latin typeface="open_sans"/>
              </a:rPr>
              <a:t>diagnoser</a:t>
            </a:r>
          </a:p>
          <a:p>
            <a:pPr lvl="0">
              <a:lnSpc>
                <a:spcPct val="80000"/>
              </a:lnSpc>
            </a:pPr>
            <a:r>
              <a:rPr lang="sv-SE" sz="1700" dirty="0">
                <a:solidFill>
                  <a:srgbClr val="333333"/>
                </a:solidFill>
                <a:latin typeface="open_sans"/>
              </a:rPr>
              <a:t>väntetider</a:t>
            </a:r>
          </a:p>
          <a:p>
            <a:pPr lvl="0">
              <a:lnSpc>
                <a:spcPct val="80000"/>
              </a:lnSpc>
            </a:pPr>
            <a:r>
              <a:rPr lang="sv-SE" sz="1700" dirty="0">
                <a:solidFill>
                  <a:srgbClr val="333333"/>
                </a:solidFill>
                <a:latin typeface="open_sans"/>
              </a:rPr>
              <a:t>vårdtider</a:t>
            </a:r>
          </a:p>
          <a:p>
            <a:pPr lvl="0">
              <a:lnSpc>
                <a:spcPct val="80000"/>
              </a:lnSpc>
            </a:pPr>
            <a:r>
              <a:rPr lang="sv-SE" sz="1700" dirty="0">
                <a:solidFill>
                  <a:srgbClr val="333333"/>
                </a:solidFill>
                <a:latin typeface="open_sans"/>
              </a:rPr>
              <a:t>bakgrund</a:t>
            </a:r>
          </a:p>
          <a:p>
            <a:pPr lvl="0">
              <a:lnSpc>
                <a:spcPct val="80000"/>
              </a:lnSpc>
            </a:pPr>
            <a:r>
              <a:rPr lang="sv-SE" sz="1700" dirty="0">
                <a:solidFill>
                  <a:srgbClr val="333333"/>
                </a:solidFill>
                <a:latin typeface="open_sans"/>
              </a:rPr>
              <a:t>effekter av rehabilitering</a:t>
            </a:r>
          </a:p>
          <a:p>
            <a:pPr lvl="0">
              <a:lnSpc>
                <a:spcPct val="80000"/>
              </a:lnSpc>
            </a:pPr>
            <a:r>
              <a:rPr lang="sv-SE" sz="1700" dirty="0">
                <a:solidFill>
                  <a:srgbClr val="333333"/>
                </a:solidFill>
                <a:latin typeface="open_sans"/>
              </a:rPr>
              <a:t>eventuella komplikationer </a:t>
            </a:r>
          </a:p>
          <a:p>
            <a:pPr lvl="0">
              <a:lnSpc>
                <a:spcPct val="80000"/>
              </a:lnSpc>
            </a:pPr>
            <a:r>
              <a:rPr lang="sv-SE" sz="1700" dirty="0">
                <a:solidFill>
                  <a:srgbClr val="333333"/>
                </a:solidFill>
                <a:latin typeface="open_sans"/>
              </a:rPr>
              <a:t>patienters svar i frågeformulär </a:t>
            </a:r>
          </a:p>
          <a:p>
            <a:pPr marL="0" lvl="0" indent="0">
              <a:lnSpc>
                <a:spcPct val="80000"/>
              </a:lnSpc>
              <a:buNone/>
            </a:pPr>
            <a:endParaRPr lang="sv-SE" sz="1700" dirty="0"/>
          </a:p>
        </p:txBody>
      </p:sp>
      <p:sp>
        <p:nvSpPr>
          <p:cNvPr id="4" name="Platshållare för innehåll 4"/>
          <p:cNvSpPr txBox="1">
            <a:spLocks noGrp="1"/>
          </p:cNvSpPr>
          <p:nvPr>
            <p:ph idx="2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80000"/>
              </a:lnSpc>
            </a:pPr>
            <a:endParaRPr lang="sv-SE" sz="1700" dirty="0">
              <a:solidFill>
                <a:srgbClr val="333333"/>
              </a:solidFill>
              <a:latin typeface="open_sans"/>
            </a:endParaRPr>
          </a:p>
          <a:p>
            <a:pPr lvl="0">
              <a:lnSpc>
                <a:spcPct val="80000"/>
              </a:lnSpc>
            </a:pPr>
            <a:r>
              <a:rPr lang="sv-SE" sz="1700" dirty="0">
                <a:solidFill>
                  <a:srgbClr val="333333"/>
                </a:solidFill>
                <a:latin typeface="open_sans"/>
              </a:rPr>
              <a:t>Utveckla och säkra vårdens kvalitet</a:t>
            </a:r>
          </a:p>
          <a:p>
            <a:pPr lvl="0">
              <a:lnSpc>
                <a:spcPct val="80000"/>
              </a:lnSpc>
            </a:pPr>
            <a:r>
              <a:rPr lang="sv-SE" sz="1700" dirty="0">
                <a:solidFill>
                  <a:srgbClr val="333333"/>
                </a:solidFill>
                <a:latin typeface="open_sans"/>
              </a:rPr>
              <a:t>Jämföra resultat på gruppnivå på olika enheter i landet</a:t>
            </a:r>
          </a:p>
          <a:p>
            <a:pPr lvl="0">
              <a:lnSpc>
                <a:spcPct val="80000"/>
              </a:lnSpc>
            </a:pPr>
            <a:r>
              <a:rPr lang="sv-SE" sz="1700" dirty="0">
                <a:solidFill>
                  <a:srgbClr val="333333"/>
                </a:solidFill>
                <a:latin typeface="open_sans"/>
              </a:rPr>
              <a:t>Ge deltagande enheter möjlighet att följa upp den vård som ges</a:t>
            </a:r>
          </a:p>
          <a:p>
            <a:pPr lvl="0">
              <a:lnSpc>
                <a:spcPct val="80000"/>
              </a:lnSpc>
            </a:pPr>
            <a:r>
              <a:rPr lang="sv-SE" sz="1700" dirty="0">
                <a:solidFill>
                  <a:srgbClr val="333333"/>
                </a:solidFill>
                <a:latin typeface="open_sans"/>
              </a:rPr>
              <a:t>Utifrån adekvata jämförelser med andra enheter ge underlag för diskussioner om förbättringsarbete inom den egna enheten</a:t>
            </a:r>
          </a:p>
          <a:p>
            <a:pPr lvl="0">
              <a:lnSpc>
                <a:spcPct val="80000"/>
              </a:lnSpc>
            </a:pPr>
            <a:r>
              <a:rPr lang="sv-SE" sz="1700" dirty="0">
                <a:solidFill>
                  <a:srgbClr val="333333"/>
                </a:solidFill>
                <a:latin typeface="open_sans"/>
              </a:rPr>
              <a:t>Ge kunskap om vårdprocesser och patientgruppers hälsa över tid</a:t>
            </a:r>
          </a:p>
          <a:p>
            <a:pPr lvl="0">
              <a:lnSpc>
                <a:spcPct val="80000"/>
              </a:lnSpc>
            </a:pPr>
            <a:r>
              <a:rPr lang="sv-SE" sz="1700" dirty="0">
                <a:solidFill>
                  <a:srgbClr val="333333"/>
                </a:solidFill>
                <a:latin typeface="open_sans"/>
              </a:rPr>
              <a:t>Data kan även ligga till grund för prioriteringsarbete såväl inom rehabilitering som mellan olika processer inom hälso-och sjukvården.</a:t>
            </a:r>
          </a:p>
          <a:p>
            <a:pPr lvl="0">
              <a:lnSpc>
                <a:spcPct val="80000"/>
              </a:lnSpc>
            </a:pPr>
            <a:endParaRPr lang="sv-SE" sz="1700" dirty="0"/>
          </a:p>
        </p:txBody>
      </p:sp>
      <p:sp>
        <p:nvSpPr>
          <p:cNvPr id="5" name="Platshållare för sidfot 3"/>
          <p:cNvSpPr txBox="1"/>
          <p:nvPr/>
        </p:nvSpPr>
        <p:spPr>
          <a:xfrm>
            <a:off x="3686184" y="6459787"/>
            <a:ext cx="4822801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900" b="0" i="0" u="none" strike="noStrike" kern="1200" cap="all" spc="0" baseline="0">
                <a:solidFill>
                  <a:srgbClr val="FFFFFF"/>
                </a:solidFill>
                <a:uFillTx/>
                <a:latin typeface="Calibri"/>
              </a:rPr>
              <a:t>Svenskt Register för Rehabiliteringsmedicin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v-SE"/>
              <a:t>Styrgrupp</a:t>
            </a:r>
          </a:p>
        </p:txBody>
      </p:sp>
      <p:sp>
        <p:nvSpPr>
          <p:cNvPr id="3" name="Platshållare för innehåll 2"/>
          <p:cNvSpPr txBox="1"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lnSpc>
                <a:spcPct val="70000"/>
              </a:lnSpc>
              <a:buNone/>
            </a:pPr>
            <a:r>
              <a:rPr lang="sv-SE" sz="1900" b="1" dirty="0"/>
              <a:t>Registerhållare</a:t>
            </a:r>
          </a:p>
          <a:p>
            <a:pPr lvl="0">
              <a:lnSpc>
                <a:spcPct val="70000"/>
              </a:lnSpc>
            </a:pPr>
            <a:r>
              <a:rPr lang="sv-SE" sz="1900" dirty="0"/>
              <a:t>Katharina Stibrant Sunnerhagen, Professor/överläkare, Göteborgs universitet och Sahlgrenska universitetssjukhuset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sv-SE" sz="1900" b="1" dirty="0"/>
              <a:t>Styrgrupp</a:t>
            </a:r>
          </a:p>
          <a:p>
            <a:pPr lvl="0">
              <a:lnSpc>
                <a:spcPct val="70000"/>
              </a:lnSpc>
              <a:spcBef>
                <a:spcPts val="0"/>
              </a:spcBef>
            </a:pPr>
            <a:r>
              <a:rPr lang="sv-SE" sz="1900" dirty="0"/>
              <a:t>Jan Burensjö, leg SSK, </a:t>
            </a:r>
            <a:r>
              <a:rPr lang="sv-SE" sz="1900" dirty="0" err="1"/>
              <a:t>fd</a:t>
            </a:r>
            <a:r>
              <a:rPr lang="sv-SE" sz="1900" dirty="0"/>
              <a:t> verksamhetschef, Jönköping </a:t>
            </a:r>
          </a:p>
          <a:p>
            <a:pPr lvl="0">
              <a:lnSpc>
                <a:spcPct val="70000"/>
              </a:lnSpc>
              <a:spcBef>
                <a:spcPts val="0"/>
              </a:spcBef>
            </a:pPr>
            <a:r>
              <a:rPr lang="sv-SE" sz="1900" dirty="0"/>
              <a:t>Maria Karlberg, leg Fysioterapeut, Ängelholm  </a:t>
            </a:r>
          </a:p>
          <a:p>
            <a:pPr lvl="0">
              <a:lnSpc>
                <a:spcPct val="70000"/>
              </a:lnSpc>
              <a:spcBef>
                <a:spcPts val="0"/>
              </a:spcBef>
            </a:pPr>
            <a:r>
              <a:rPr lang="sv-SE" sz="1900"/>
              <a:t>Sofie </a:t>
            </a:r>
            <a:r>
              <a:rPr lang="sv-SE" sz="1900" dirty="0"/>
              <a:t>Olsson, leg Fysioterapeut, Linköping </a:t>
            </a:r>
          </a:p>
          <a:p>
            <a:pPr lvl="0">
              <a:lnSpc>
                <a:spcPct val="70000"/>
              </a:lnSpc>
              <a:spcBef>
                <a:spcPts val="0"/>
              </a:spcBef>
            </a:pPr>
            <a:r>
              <a:rPr lang="sv-SE" sz="1900" dirty="0"/>
              <a:t>Laura Serrano Barrenechea, Överläkare, Borås/Jönköping</a:t>
            </a:r>
          </a:p>
          <a:p>
            <a:pPr lvl="0">
              <a:lnSpc>
                <a:spcPct val="70000"/>
              </a:lnSpc>
              <a:spcBef>
                <a:spcPts val="0"/>
              </a:spcBef>
            </a:pPr>
            <a:r>
              <a:rPr lang="en-GB" sz="1900" dirty="0"/>
              <a:t>Vera Häglund, </a:t>
            </a:r>
            <a:r>
              <a:rPr lang="en-GB" sz="1900" dirty="0" err="1"/>
              <a:t>Överläkare</a:t>
            </a:r>
            <a:r>
              <a:rPr lang="en-GB" sz="1900" dirty="0"/>
              <a:t>, </a:t>
            </a:r>
            <a:r>
              <a:rPr lang="en-GB" sz="1900" dirty="0" err="1"/>
              <a:t>Danderyd</a:t>
            </a:r>
            <a:endParaRPr lang="sv-SE" sz="1900" dirty="0"/>
          </a:p>
          <a:p>
            <a:pPr marL="0" lvl="0" indent="0">
              <a:lnSpc>
                <a:spcPct val="70000"/>
              </a:lnSpc>
              <a:buNone/>
            </a:pPr>
            <a:r>
              <a:rPr lang="sv-SE" sz="1900" b="1" dirty="0"/>
              <a:t>Kontaktperson</a:t>
            </a:r>
            <a:r>
              <a:rPr lang="sv-SE" sz="1900" dirty="0"/>
              <a:t> </a:t>
            </a:r>
          </a:p>
          <a:p>
            <a:pPr lvl="0">
              <a:lnSpc>
                <a:spcPct val="70000"/>
              </a:lnSpc>
            </a:pPr>
            <a:r>
              <a:rPr lang="sv-SE" sz="1900" dirty="0"/>
              <a:t>Annelie Inghilesi Larsson, Quality Stat AB 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sv-SE" sz="1900" b="1" dirty="0"/>
              <a:t>Patientrepresentant </a:t>
            </a:r>
          </a:p>
          <a:p>
            <a:pPr lvl="0">
              <a:lnSpc>
                <a:spcPct val="70000"/>
              </a:lnSpc>
            </a:pPr>
            <a:r>
              <a:rPr lang="en-GB" sz="1900" dirty="0"/>
              <a:t>Jörgen Eriksson, </a:t>
            </a:r>
            <a:r>
              <a:rPr lang="en-GB" sz="1900" dirty="0" err="1"/>
              <a:t>Strokeförbundet</a:t>
            </a:r>
            <a:endParaRPr lang="sv-SE" sz="1900" dirty="0"/>
          </a:p>
          <a:p>
            <a:pPr lvl="0">
              <a:lnSpc>
                <a:spcPct val="70000"/>
              </a:lnSpc>
            </a:pPr>
            <a:r>
              <a:rPr lang="sv-SE" sz="1900" dirty="0"/>
              <a:t>Gunilla Åhrén, Personskadeförbundet RTP  </a:t>
            </a:r>
          </a:p>
        </p:txBody>
      </p:sp>
      <p:sp>
        <p:nvSpPr>
          <p:cNvPr id="4" name="Platshållare för sidfot 3"/>
          <p:cNvSpPr txBox="1"/>
          <p:nvPr/>
        </p:nvSpPr>
        <p:spPr>
          <a:xfrm>
            <a:off x="3686184" y="6459787"/>
            <a:ext cx="4822801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900" b="0" i="0" u="none" strike="noStrike" kern="1200" cap="all" spc="0" baseline="0">
                <a:solidFill>
                  <a:srgbClr val="FFFFFF"/>
                </a:solidFill>
                <a:uFillTx/>
                <a:latin typeface="Calibri"/>
              </a:rPr>
              <a:t>Svenskt Register för Rehabiliteringsmedicin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v-SE"/>
              <a:t>Ekonomi</a:t>
            </a:r>
          </a:p>
        </p:txBody>
      </p:sp>
      <p:sp>
        <p:nvSpPr>
          <p:cNvPr id="3" name="Platshållare för innehåll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sv-SE"/>
          </a:p>
          <a:p>
            <a:pPr lvl="0"/>
            <a:r>
              <a:rPr lang="sv-SE" sz="2400"/>
              <a:t>För närvarande finns drygt 100 Nationella Kvalitetsregister i drift med gemensamt ekonomiskt stöd från sjukvårdshuvudmännen och staten. </a:t>
            </a:r>
            <a:r>
              <a:rPr lang="sv-SE" sz="2400">
                <a:hlinkClick r:id="rId2"/>
              </a:rPr>
              <a:t>http://www.kvalitetsregister.se/</a:t>
            </a:r>
            <a:endParaRPr lang="sv-SE" sz="2400"/>
          </a:p>
          <a:p>
            <a:pPr lvl="0"/>
            <a:endParaRPr lang="sv-SE" sz="2400"/>
          </a:p>
          <a:p>
            <a:pPr lvl="0"/>
            <a:r>
              <a:rPr lang="sv-SE" sz="2400"/>
              <a:t>Alla register lämnar årligen flera rapporter om sin verksamhet.</a:t>
            </a:r>
          </a:p>
          <a:p>
            <a:pPr lvl="0"/>
            <a:r>
              <a:rPr lang="sv-SE" sz="2400"/>
              <a:t>Certifieringsgrad styr bland annat medelstilldelning</a:t>
            </a:r>
          </a:p>
          <a:p>
            <a:pPr lvl="0"/>
            <a:r>
              <a:rPr lang="sv-SE" sz="2400"/>
              <a:t>Registret finansieras till större delen av SKR/ Nationella kvalitetsregister </a:t>
            </a:r>
          </a:p>
          <a:p>
            <a:pPr lvl="0"/>
            <a:endParaRPr lang="sv-SE"/>
          </a:p>
        </p:txBody>
      </p:sp>
      <p:sp>
        <p:nvSpPr>
          <p:cNvPr id="4" name="Platshållare för sidfot 3"/>
          <p:cNvSpPr txBox="1"/>
          <p:nvPr/>
        </p:nvSpPr>
        <p:spPr>
          <a:xfrm>
            <a:off x="3686184" y="6459787"/>
            <a:ext cx="4822801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900" b="0" i="0" u="none" strike="noStrike" kern="1200" cap="all" spc="0" baseline="0">
                <a:solidFill>
                  <a:srgbClr val="FFFFFF"/>
                </a:solidFill>
                <a:uFillTx/>
                <a:latin typeface="Calibri"/>
              </a:rPr>
              <a:t>Svenskt Register för Rehabiliteringsmedicin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v-SE"/>
              <a:t>Certifieringsnivå 2</a:t>
            </a:r>
          </a:p>
        </p:txBody>
      </p:sp>
      <p:sp>
        <p:nvSpPr>
          <p:cNvPr id="3" name="Platshållare för innehåll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70000"/>
              </a:lnSpc>
            </a:pPr>
            <a:r>
              <a:rPr lang="sv-SE" sz="1600"/>
              <a:t>Certifiering Styrgruppen för Nationella Kvalitetsregister delar in kvalitetsregistren från kandidat, nivå 3,2 och 1). </a:t>
            </a:r>
          </a:p>
          <a:p>
            <a:pPr marL="0" lvl="0" indent="0">
              <a:lnSpc>
                <a:spcPct val="70000"/>
              </a:lnSpc>
              <a:buNone/>
            </a:pPr>
            <a:endParaRPr lang="sv-SE" sz="1600" b="1"/>
          </a:p>
          <a:p>
            <a:pPr marL="0" lvl="0" indent="0">
              <a:lnSpc>
                <a:spcPct val="70000"/>
              </a:lnSpc>
              <a:buNone/>
            </a:pPr>
            <a:r>
              <a:rPr lang="sv-SE" sz="1600" b="1"/>
              <a:t>Nivå 2 innebär: </a:t>
            </a:r>
          </a:p>
          <a:p>
            <a:pPr lvl="0">
              <a:lnSpc>
                <a:spcPct val="70000"/>
              </a:lnSpc>
            </a:pPr>
            <a:r>
              <a:rPr lang="sv-SE" sz="1600"/>
              <a:t>Hög täckningsgrad utifrån aktuell patientgrupp</a:t>
            </a:r>
          </a:p>
          <a:p>
            <a:pPr lvl="0">
              <a:lnSpc>
                <a:spcPct val="70000"/>
              </a:lnSpc>
            </a:pPr>
            <a:r>
              <a:rPr lang="sv-SE" sz="1600"/>
              <a:t>Online återkoppling till verksamheter som stöd</a:t>
            </a:r>
            <a:r>
              <a:rPr lang="sv-SE" sz="1600" b="1"/>
              <a:t>j</a:t>
            </a:r>
            <a:r>
              <a:rPr lang="sv-SE" sz="1600"/>
              <a:t>er förbättringsarbete </a:t>
            </a:r>
          </a:p>
          <a:p>
            <a:pPr lvl="0">
              <a:lnSpc>
                <a:spcPct val="70000"/>
              </a:lnSpc>
            </a:pPr>
            <a:r>
              <a:rPr lang="sv-SE" sz="1600"/>
              <a:t>Öppen redovisning av data, med identifierbara enheter, i årsrapporter och annan rapportering </a:t>
            </a:r>
          </a:p>
          <a:p>
            <a:pPr lvl="0">
              <a:lnSpc>
                <a:spcPct val="70000"/>
              </a:lnSpc>
            </a:pPr>
            <a:r>
              <a:rPr lang="sv-SE" sz="1600"/>
              <a:t>Generellt bedömas skapa goda förutsättningar för verksamheternas systematiska förbättringsarbete och uppvisa exempel på att registret används aktivt för förbättringsarbete. </a:t>
            </a:r>
          </a:p>
          <a:p>
            <a:pPr lvl="0">
              <a:lnSpc>
                <a:spcPct val="70000"/>
              </a:lnSpc>
            </a:pPr>
            <a:r>
              <a:rPr lang="sv-SE" sz="1600"/>
              <a:t>Ha identifierat vilka mått som är särskilt viktiga för att indikera god kvalitet inom området </a:t>
            </a:r>
          </a:p>
          <a:p>
            <a:pPr lvl="0">
              <a:lnSpc>
                <a:spcPct val="70000"/>
              </a:lnSpc>
            </a:pPr>
            <a:r>
              <a:rPr lang="sv-SE" sz="1600"/>
              <a:t>Innehålla patientrapporterade mått</a:t>
            </a:r>
          </a:p>
          <a:p>
            <a:pPr lvl="0">
              <a:lnSpc>
                <a:spcPct val="70000"/>
              </a:lnSpc>
            </a:pPr>
            <a:r>
              <a:rPr lang="sv-SE" sz="1600"/>
              <a:t>Ha identifierat förbättringsområden och/eller målnivåer utifrån bearbetade data </a:t>
            </a:r>
          </a:p>
          <a:p>
            <a:pPr lvl="0">
              <a:lnSpc>
                <a:spcPct val="70000"/>
              </a:lnSpc>
            </a:pPr>
            <a:r>
              <a:rPr lang="sv-SE" sz="1600"/>
              <a:t>Använts aktivt för forskning</a:t>
            </a:r>
          </a:p>
        </p:txBody>
      </p:sp>
      <p:sp>
        <p:nvSpPr>
          <p:cNvPr id="4" name="Platshållare för sidfot 3"/>
          <p:cNvSpPr txBox="1"/>
          <p:nvPr/>
        </p:nvSpPr>
        <p:spPr>
          <a:xfrm>
            <a:off x="3686184" y="6459787"/>
            <a:ext cx="4822801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900" b="0" i="0" u="none" strike="noStrike" kern="1200" cap="all" spc="0" baseline="0">
                <a:solidFill>
                  <a:srgbClr val="FFFFFF"/>
                </a:solidFill>
                <a:uFillTx/>
                <a:latin typeface="Calibri"/>
              </a:rPr>
              <a:t>Svenskt Register för Rehabiliteringsmedicin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412" y="357187"/>
            <a:ext cx="10925175" cy="614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616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1844" y="147416"/>
            <a:ext cx="8029575" cy="326707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15924" y="3718679"/>
            <a:ext cx="1078141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c ) Öppen redovisning av indikatorer på registrets hemsida, i årsrapporten och </a:t>
            </a:r>
            <a:r>
              <a:rPr lang="sv-SE" b="1" dirty="0"/>
              <a:t>vården i siffror.</a:t>
            </a:r>
          </a:p>
          <a:p>
            <a:r>
              <a:rPr lang="en-GB" b="1" dirty="0"/>
              <a:t>	</a:t>
            </a:r>
            <a:r>
              <a:rPr lang="en-GB" dirty="0"/>
              <a:t>-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gång</a:t>
            </a:r>
            <a:r>
              <a:rPr lang="en-GB" dirty="0"/>
              <a:t>, ligger </a:t>
            </a:r>
            <a:r>
              <a:rPr lang="en-GB" dirty="0" err="1"/>
              <a:t>hos</a:t>
            </a:r>
            <a:r>
              <a:rPr lang="en-GB" dirty="0"/>
              <a:t> </a:t>
            </a:r>
            <a:r>
              <a:rPr lang="en-GB" dirty="0" err="1"/>
              <a:t>registercentrum</a:t>
            </a:r>
            <a:endParaRPr lang="sv-SE" dirty="0"/>
          </a:p>
          <a:p>
            <a:r>
              <a:rPr lang="sv-SE" dirty="0"/>
              <a:t>d) </a:t>
            </a:r>
            <a:r>
              <a:rPr lang="sv-SE" b="1" dirty="0"/>
              <a:t>Redovisning av förbättrade resultat- eller processindikatorer (lokalt och/eller nationellt) tillsammans med en beskrivning av hur registret anses ha bidragit till dessa.</a:t>
            </a:r>
          </a:p>
          <a:p>
            <a:r>
              <a:rPr lang="en-GB" b="1" dirty="0"/>
              <a:t>??????</a:t>
            </a:r>
            <a:endParaRPr lang="sv-SE" b="1" dirty="0"/>
          </a:p>
          <a:p>
            <a:r>
              <a:rPr lang="sv-SE" dirty="0"/>
              <a:t>i)Registret bidrar med data för kvalitetsuppföljning och forskning</a:t>
            </a:r>
          </a:p>
          <a:p>
            <a:r>
              <a:rPr lang="en-GB" dirty="0"/>
              <a:t>	- </a:t>
            </a:r>
            <a:r>
              <a:rPr lang="en-GB" dirty="0" err="1"/>
              <a:t>forskning</a:t>
            </a:r>
            <a:r>
              <a:rPr lang="en-GB" dirty="0"/>
              <a:t> </a:t>
            </a:r>
            <a:r>
              <a:rPr lang="en-GB" dirty="0" err="1"/>
              <a:t>pågår</a:t>
            </a:r>
            <a:endParaRPr lang="sv-SE" dirty="0"/>
          </a:p>
          <a:p>
            <a:r>
              <a:rPr lang="sv-SE" dirty="0"/>
              <a:t>k) Plan finns framtaget för anslutning till Vetenskapsrådets verktyg RUT.</a:t>
            </a:r>
          </a:p>
          <a:p>
            <a:r>
              <a:rPr lang="en-GB" dirty="0"/>
              <a:t>	-</a:t>
            </a:r>
            <a:r>
              <a:rPr lang="en-GB" dirty="0" err="1"/>
              <a:t>arbete</a:t>
            </a:r>
            <a:r>
              <a:rPr lang="en-GB" dirty="0"/>
              <a:t> </a:t>
            </a:r>
            <a:r>
              <a:rPr lang="en-GB" dirty="0" err="1"/>
              <a:t>pågår</a:t>
            </a:r>
            <a:endParaRPr lang="sv-SE" dirty="0"/>
          </a:p>
          <a:p>
            <a:endParaRPr lang="sv-SE" dirty="0"/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571381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587" y="187731"/>
            <a:ext cx="4943475" cy="597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352251"/>
      </p:ext>
    </p:extLst>
  </p:cSld>
  <p:clrMapOvr>
    <a:masterClrMapping/>
  </p:clrMapOvr>
</p:sld>
</file>

<file path=ppt/theme/theme1.xml><?xml version="1.0" encoding="utf-8"?>
<a:theme xmlns:a="http://schemas.openxmlformats.org/drawingml/2006/main" name="Återblic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427</Words>
  <Application>Microsoft Office PowerPoint</Application>
  <PresentationFormat>Bredbild</PresentationFormat>
  <Paragraphs>64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open_sans</vt:lpstr>
      <vt:lpstr>Återblick</vt:lpstr>
      <vt:lpstr>SveReh  Svenskt Register för Rehabiliteringsmedicin (tidigare WebRehab) </vt:lpstr>
      <vt:lpstr>Svenskt Register för Rehabiliteringsmedicin </vt:lpstr>
      <vt:lpstr>Styrgrupp</vt:lpstr>
      <vt:lpstr>Ekonomi</vt:lpstr>
      <vt:lpstr>Certifieringsnivå 2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SveReh  Registerforum  11 oktober 2022  Svenskt Register för Rehabiliteringsmedicin (tidigare WebRehab)</dc:title>
  <dc:creator>Karlberg Maria</dc:creator>
  <cp:lastModifiedBy>Karlberg Maria</cp:lastModifiedBy>
  <cp:revision>10</cp:revision>
  <dcterms:created xsi:type="dcterms:W3CDTF">2022-10-10T11:24:50Z</dcterms:created>
  <dcterms:modified xsi:type="dcterms:W3CDTF">2024-01-30T13:27:19Z</dcterms:modified>
</cp:coreProperties>
</file>