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73" r:id="rId3"/>
    <p:sldId id="270" r:id="rId4"/>
    <p:sldId id="269" r:id="rId5"/>
    <p:sldId id="274" r:id="rId6"/>
    <p:sldId id="271" r:id="rId7"/>
    <p:sldId id="275" r:id="rId8"/>
    <p:sldId id="272" r:id="rId9"/>
    <p:sldId id="276" r:id="rId10"/>
    <p:sldId id="277"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tsti\AppData\Local\Microsoft\Windows\INetCache\Content.Outlook\8ZMNN6S8\antal_vardplatser%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02.neuro.gu.se\Users\katsti\databas\Copy%20of%20Strukturdata%20r&#228;ttat%20antal%20SveReh_utka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02.neuro.gu.se\Users\katsti\databas\Copy%20of%20Strukturdata%20SveReh_utkas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sv-SE" sz="1200"/>
              <a:t>Antal vårdplatser/100000 invånare</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spPr>
            <a:solidFill>
              <a:schemeClr val="accent1"/>
            </a:solidFill>
            <a:ln>
              <a:noFill/>
            </a:ln>
            <a:effectLst/>
          </c:spPr>
          <c:invertIfNegative val="0"/>
          <c:cat>
            <c:strRef>
              <c:f>Blad1!$F$2:$F$16</c:f>
              <c:strCache>
                <c:ptCount val="15"/>
                <c:pt idx="0">
                  <c:v>Värmland</c:v>
                </c:pt>
                <c:pt idx="1">
                  <c:v>Jämtland</c:v>
                </c:pt>
                <c:pt idx="2">
                  <c:v>Kronoberg</c:v>
                </c:pt>
                <c:pt idx="3">
                  <c:v>Region Stockholm</c:v>
                </c:pt>
                <c:pt idx="4">
                  <c:v>Gävleborg</c:v>
                </c:pt>
                <c:pt idx="5">
                  <c:v>Uppsala</c:v>
                </c:pt>
                <c:pt idx="6">
                  <c:v>Halland</c:v>
                </c:pt>
                <c:pt idx="7">
                  <c:v>Jönrköping</c:v>
                </c:pt>
                <c:pt idx="8">
                  <c:v>Region Skåne</c:v>
                </c:pt>
                <c:pt idx="9">
                  <c:v>Västerbotten</c:v>
                </c:pt>
                <c:pt idx="10">
                  <c:v>VGR</c:v>
                </c:pt>
                <c:pt idx="11">
                  <c:v>Östergötland</c:v>
                </c:pt>
                <c:pt idx="12">
                  <c:v>Dalarna</c:v>
                </c:pt>
                <c:pt idx="13">
                  <c:v>Örebro</c:v>
                </c:pt>
                <c:pt idx="14">
                  <c:v>Norrbotten</c:v>
                </c:pt>
              </c:strCache>
            </c:strRef>
          </c:cat>
          <c:val>
            <c:numRef>
              <c:f>Blad1!$G$2:$G$16</c:f>
              <c:numCache>
                <c:formatCode>General</c:formatCode>
                <c:ptCount val="15"/>
                <c:pt idx="0">
                  <c:v>0.21299999999999999</c:v>
                </c:pt>
                <c:pt idx="1">
                  <c:v>0.16</c:v>
                </c:pt>
                <c:pt idx="2">
                  <c:v>8.5000000000000006E-2</c:v>
                </c:pt>
                <c:pt idx="3">
                  <c:v>7.5200000000000003E-2</c:v>
                </c:pt>
                <c:pt idx="4">
                  <c:v>4.9000000000000002E-2</c:v>
                </c:pt>
                <c:pt idx="5">
                  <c:v>4.8000000000000001E-2</c:v>
                </c:pt>
                <c:pt idx="6">
                  <c:v>3.6299999999999999E-2</c:v>
                </c:pt>
                <c:pt idx="7">
                  <c:v>3.3300000000000003E-2</c:v>
                </c:pt>
                <c:pt idx="8">
                  <c:v>3.2000000000000001E-2</c:v>
                </c:pt>
                <c:pt idx="9">
                  <c:v>2.9000000000000001E-2</c:v>
                </c:pt>
                <c:pt idx="10">
                  <c:v>2.8000000000000001E-2</c:v>
                </c:pt>
                <c:pt idx="11">
                  <c:v>2.6700000000000002E-2</c:v>
                </c:pt>
                <c:pt idx="12">
                  <c:v>2.0899999999999998E-2</c:v>
                </c:pt>
                <c:pt idx="13">
                  <c:v>1.9900000000000001E-2</c:v>
                </c:pt>
                <c:pt idx="14">
                  <c:v>1.9300000000000001E-2</c:v>
                </c:pt>
              </c:numCache>
            </c:numRef>
          </c:val>
          <c:extLst>
            <c:ext xmlns:c16="http://schemas.microsoft.com/office/drawing/2014/chart" uri="{C3380CC4-5D6E-409C-BE32-E72D297353CC}">
              <c16:uniqueId val="{00000000-A490-4BCA-97E9-20AAA100ED79}"/>
            </c:ext>
          </c:extLst>
        </c:ser>
        <c:dLbls>
          <c:showLegendKey val="0"/>
          <c:showVal val="0"/>
          <c:showCatName val="0"/>
          <c:showSerName val="0"/>
          <c:showPercent val="0"/>
          <c:showBubbleSize val="0"/>
        </c:dLbls>
        <c:gapWidth val="146"/>
        <c:axId val="1796915104"/>
        <c:axId val="1796915584"/>
      </c:barChart>
      <c:catAx>
        <c:axId val="179691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96915584"/>
        <c:crosses val="autoZero"/>
        <c:auto val="1"/>
        <c:lblAlgn val="ctr"/>
        <c:lblOffset val="100"/>
        <c:noMultiLvlLbl val="0"/>
      </c:catAx>
      <c:valAx>
        <c:axId val="179691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9691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sv-SE" sz="1050"/>
              <a:t>Vilka patientgrupper erbjuder ni regelbundet rehabilitering för?</a:t>
            </a:r>
          </a:p>
        </c:rich>
      </c:tx>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stacked"/>
        <c:varyColors val="0"/>
        <c:ser>
          <c:idx val="0"/>
          <c:order val="0"/>
          <c:tx>
            <c:strRef>
              <c:f>'fråga1, alt1'!$B$1</c:f>
              <c:strCache>
                <c:ptCount val="1"/>
                <c:pt idx="0">
                  <c:v>Slutenvård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'fråga1, alt1'!$A$2:$A$18</c:f>
              <c:strCache>
                <c:ptCount val="17"/>
                <c:pt idx="0">
                  <c:v>Stroke (cerebrovaskulär sjukdom)</c:v>
                </c:pt>
                <c:pt idx="1">
                  <c:v>Reumatoid artrit och inflammatoriska sjukdomar inom rörelse- och stödjeorgan</c:v>
                </c:pt>
                <c:pt idx="2">
                  <c:v>Rehabilitering efter ortopediska ingrepp och skador. Övriga sjukdomar och skador inom rörelse- och stödjeorgan</c:v>
                </c:pt>
                <c:pt idx="3">
                  <c:v>Amputationer</c:v>
                </c:pt>
                <c:pt idx="4">
                  <c:v>Hjärt-, kärl- och lungsjukdom</c:v>
                </c:pt>
                <c:pt idx="5">
                  <c:v>Cancersjukdom</c:v>
                </c:pt>
                <c:pt idx="6">
                  <c:v>Psykiatrisk sjukdom</c:v>
                </c:pt>
                <c:pt idx="7">
                  <c:v>Övriga trauma</c:v>
                </c:pt>
                <c:pt idx="8">
                  <c:v>Övriga diagnoser</c:v>
                </c:pt>
                <c:pt idx="9">
                  <c:v>Subarachnoidal blödning</c:v>
                </c:pt>
                <c:pt idx="10">
                  <c:v>Traumatisk hjärnskada</c:v>
                </c:pt>
                <c:pt idx="11">
                  <c:v>Postinfektös/postinflammatorisk hjärnskada</c:v>
                </c:pt>
                <c:pt idx="12">
                  <c:v>Anoxisk hjärnskada</c:v>
                </c:pt>
                <c:pt idx="13">
                  <c:v>Annan hjärnskada</c:v>
                </c:pt>
                <c:pt idx="14">
                  <c:v>Ryggmärgsskada</c:v>
                </c:pt>
                <c:pt idx="15">
                  <c:v>Demyeliniserande sjukdomar</c:v>
                </c:pt>
                <c:pt idx="16">
                  <c:v>Annan neurodiagnos</c:v>
                </c:pt>
              </c:strCache>
            </c:strRef>
          </c:cat>
          <c:val>
            <c:numRef>
              <c:f>'fråga1, alt1'!$B$2:$B$18</c:f>
              <c:numCache>
                <c:formatCode>General</c:formatCode>
                <c:ptCount val="17"/>
                <c:pt idx="0">
                  <c:v>4</c:v>
                </c:pt>
                <c:pt idx="1">
                  <c:v>2</c:v>
                </c:pt>
                <c:pt idx="2">
                  <c:v>5</c:v>
                </c:pt>
                <c:pt idx="3">
                  <c:v>5</c:v>
                </c:pt>
                <c:pt idx="4">
                  <c:v>3</c:v>
                </c:pt>
                <c:pt idx="5">
                  <c:v>1</c:v>
                </c:pt>
                <c:pt idx="6">
                  <c:v>0</c:v>
                </c:pt>
                <c:pt idx="7">
                  <c:v>4</c:v>
                </c:pt>
                <c:pt idx="8">
                  <c:v>3</c:v>
                </c:pt>
                <c:pt idx="9">
                  <c:v>5</c:v>
                </c:pt>
                <c:pt idx="10">
                  <c:v>5</c:v>
                </c:pt>
                <c:pt idx="11">
                  <c:v>4</c:v>
                </c:pt>
                <c:pt idx="12">
                  <c:v>5</c:v>
                </c:pt>
                <c:pt idx="13">
                  <c:v>5</c:v>
                </c:pt>
                <c:pt idx="14">
                  <c:v>4</c:v>
                </c:pt>
                <c:pt idx="15">
                  <c:v>3</c:v>
                </c:pt>
                <c:pt idx="16">
                  <c:v>3</c:v>
                </c:pt>
              </c:numCache>
            </c:numRef>
          </c:val>
          <c:extLst>
            <c:ext xmlns:c16="http://schemas.microsoft.com/office/drawing/2014/chart" uri="{C3380CC4-5D6E-409C-BE32-E72D297353CC}">
              <c16:uniqueId val="{00000000-F917-4DD2-9022-14B4EA67B989}"/>
            </c:ext>
          </c:extLst>
        </c:ser>
        <c:ser>
          <c:idx val="1"/>
          <c:order val="1"/>
          <c:tx>
            <c:strRef>
              <c:f>'fråga1, alt1'!$C$1</c:f>
              <c:strCache>
                <c:ptCount val="1"/>
                <c:pt idx="0">
                  <c:v>Slutenvård&amp;Öppenvård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'fråga1, alt1'!$A$2:$A$18</c:f>
              <c:strCache>
                <c:ptCount val="17"/>
                <c:pt idx="0">
                  <c:v>Stroke (cerebrovaskulär sjukdom)</c:v>
                </c:pt>
                <c:pt idx="1">
                  <c:v>Reumatoid artrit och inflammatoriska sjukdomar inom rörelse- och stödjeorgan</c:v>
                </c:pt>
                <c:pt idx="2">
                  <c:v>Rehabilitering efter ortopediska ingrepp och skador. Övriga sjukdomar och skador inom rörelse- och stödjeorgan</c:v>
                </c:pt>
                <c:pt idx="3">
                  <c:v>Amputationer</c:v>
                </c:pt>
                <c:pt idx="4">
                  <c:v>Hjärt-, kärl- och lungsjukdom</c:v>
                </c:pt>
                <c:pt idx="5">
                  <c:v>Cancersjukdom</c:v>
                </c:pt>
                <c:pt idx="6">
                  <c:v>Psykiatrisk sjukdom</c:v>
                </c:pt>
                <c:pt idx="7">
                  <c:v>Övriga trauma</c:v>
                </c:pt>
                <c:pt idx="8">
                  <c:v>Övriga diagnoser</c:v>
                </c:pt>
                <c:pt idx="9">
                  <c:v>Subarachnoidal blödning</c:v>
                </c:pt>
                <c:pt idx="10">
                  <c:v>Traumatisk hjärnskada</c:v>
                </c:pt>
                <c:pt idx="11">
                  <c:v>Postinfektös/postinflammatorisk hjärnskada</c:v>
                </c:pt>
                <c:pt idx="12">
                  <c:v>Anoxisk hjärnskada</c:v>
                </c:pt>
                <c:pt idx="13">
                  <c:v>Annan hjärnskada</c:v>
                </c:pt>
                <c:pt idx="14">
                  <c:v>Ryggmärgsskada</c:v>
                </c:pt>
                <c:pt idx="15">
                  <c:v>Demyeliniserande sjukdomar</c:v>
                </c:pt>
                <c:pt idx="16">
                  <c:v>Annan neurodiagnos</c:v>
                </c:pt>
              </c:strCache>
            </c:strRef>
          </c:cat>
          <c:val>
            <c:numRef>
              <c:f>'fråga1, alt1'!$C$2:$C$18</c:f>
              <c:numCache>
                <c:formatCode>General</c:formatCode>
                <c:ptCount val="17"/>
                <c:pt idx="0">
                  <c:v>16</c:v>
                </c:pt>
                <c:pt idx="1">
                  <c:v>1</c:v>
                </c:pt>
                <c:pt idx="2">
                  <c:v>4</c:v>
                </c:pt>
                <c:pt idx="3">
                  <c:v>4</c:v>
                </c:pt>
                <c:pt idx="4">
                  <c:v>5</c:v>
                </c:pt>
                <c:pt idx="5">
                  <c:v>3</c:v>
                </c:pt>
                <c:pt idx="6">
                  <c:v>1</c:v>
                </c:pt>
                <c:pt idx="7">
                  <c:v>8</c:v>
                </c:pt>
                <c:pt idx="8">
                  <c:v>8</c:v>
                </c:pt>
                <c:pt idx="9">
                  <c:v>15</c:v>
                </c:pt>
                <c:pt idx="10">
                  <c:v>16</c:v>
                </c:pt>
                <c:pt idx="11">
                  <c:v>15</c:v>
                </c:pt>
                <c:pt idx="12">
                  <c:v>15</c:v>
                </c:pt>
                <c:pt idx="13">
                  <c:v>15</c:v>
                </c:pt>
                <c:pt idx="14">
                  <c:v>14</c:v>
                </c:pt>
                <c:pt idx="15">
                  <c:v>8</c:v>
                </c:pt>
                <c:pt idx="16">
                  <c:v>13</c:v>
                </c:pt>
              </c:numCache>
            </c:numRef>
          </c:val>
          <c:extLst>
            <c:ext xmlns:c16="http://schemas.microsoft.com/office/drawing/2014/chart" uri="{C3380CC4-5D6E-409C-BE32-E72D297353CC}">
              <c16:uniqueId val="{00000001-F917-4DD2-9022-14B4EA67B989}"/>
            </c:ext>
          </c:extLst>
        </c:ser>
        <c:ser>
          <c:idx val="2"/>
          <c:order val="2"/>
          <c:tx>
            <c:strRef>
              <c:f>'fråga1, alt1'!$D$1</c:f>
              <c:strCache>
                <c:ptCount val="1"/>
                <c:pt idx="0">
                  <c:v>Öppenvård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'fråga1, alt1'!$A$2:$A$18</c:f>
              <c:strCache>
                <c:ptCount val="17"/>
                <c:pt idx="0">
                  <c:v>Stroke (cerebrovaskulär sjukdom)</c:v>
                </c:pt>
                <c:pt idx="1">
                  <c:v>Reumatoid artrit och inflammatoriska sjukdomar inom rörelse- och stödjeorgan</c:v>
                </c:pt>
                <c:pt idx="2">
                  <c:v>Rehabilitering efter ortopediska ingrepp och skador. Övriga sjukdomar och skador inom rörelse- och stödjeorgan</c:v>
                </c:pt>
                <c:pt idx="3">
                  <c:v>Amputationer</c:v>
                </c:pt>
                <c:pt idx="4">
                  <c:v>Hjärt-, kärl- och lungsjukdom</c:v>
                </c:pt>
                <c:pt idx="5">
                  <c:v>Cancersjukdom</c:v>
                </c:pt>
                <c:pt idx="6">
                  <c:v>Psykiatrisk sjukdom</c:v>
                </c:pt>
                <c:pt idx="7">
                  <c:v>Övriga trauma</c:v>
                </c:pt>
                <c:pt idx="8">
                  <c:v>Övriga diagnoser</c:v>
                </c:pt>
                <c:pt idx="9">
                  <c:v>Subarachnoidal blödning</c:v>
                </c:pt>
                <c:pt idx="10">
                  <c:v>Traumatisk hjärnskada</c:v>
                </c:pt>
                <c:pt idx="11">
                  <c:v>Postinfektös/postinflammatorisk hjärnskada</c:v>
                </c:pt>
                <c:pt idx="12">
                  <c:v>Anoxisk hjärnskada</c:v>
                </c:pt>
                <c:pt idx="13">
                  <c:v>Annan hjärnskada</c:v>
                </c:pt>
                <c:pt idx="14">
                  <c:v>Ryggmärgsskada</c:v>
                </c:pt>
                <c:pt idx="15">
                  <c:v>Demyeliniserande sjukdomar</c:v>
                </c:pt>
                <c:pt idx="16">
                  <c:v>Annan neurodiagnos</c:v>
                </c:pt>
              </c:strCache>
            </c:strRef>
          </c:cat>
          <c:val>
            <c:numRef>
              <c:f>'fråga1, alt1'!$D$2:$D$18</c:f>
              <c:numCache>
                <c:formatCode>General</c:formatCode>
                <c:ptCount val="17"/>
                <c:pt idx="0">
                  <c:v>0</c:v>
                </c:pt>
                <c:pt idx="1">
                  <c:v>0</c:v>
                </c:pt>
                <c:pt idx="2">
                  <c:v>0</c:v>
                </c:pt>
                <c:pt idx="3">
                  <c:v>1</c:v>
                </c:pt>
                <c:pt idx="4">
                  <c:v>0</c:v>
                </c:pt>
                <c:pt idx="5">
                  <c:v>2</c:v>
                </c:pt>
                <c:pt idx="6">
                  <c:v>0</c:v>
                </c:pt>
                <c:pt idx="7">
                  <c:v>0</c:v>
                </c:pt>
                <c:pt idx="8">
                  <c:v>2</c:v>
                </c:pt>
                <c:pt idx="9">
                  <c:v>0</c:v>
                </c:pt>
                <c:pt idx="10">
                  <c:v>0</c:v>
                </c:pt>
                <c:pt idx="11">
                  <c:v>1</c:v>
                </c:pt>
                <c:pt idx="12">
                  <c:v>0</c:v>
                </c:pt>
                <c:pt idx="13">
                  <c:v>0</c:v>
                </c:pt>
                <c:pt idx="14">
                  <c:v>1</c:v>
                </c:pt>
                <c:pt idx="15">
                  <c:v>2</c:v>
                </c:pt>
                <c:pt idx="16">
                  <c:v>2</c:v>
                </c:pt>
              </c:numCache>
            </c:numRef>
          </c:val>
          <c:extLst>
            <c:ext xmlns:c16="http://schemas.microsoft.com/office/drawing/2014/chart" uri="{C3380CC4-5D6E-409C-BE32-E72D297353CC}">
              <c16:uniqueId val="{00000002-F917-4DD2-9022-14B4EA67B989}"/>
            </c:ext>
          </c:extLst>
        </c:ser>
        <c:dLbls>
          <c:dLblPos val="ctr"/>
          <c:showLegendKey val="0"/>
          <c:showVal val="1"/>
          <c:showCatName val="0"/>
          <c:showSerName val="0"/>
          <c:showPercent val="0"/>
          <c:showBubbleSize val="0"/>
        </c:dLbls>
        <c:gapWidth val="50"/>
        <c:overlap val="100"/>
        <c:axId val="1952084112"/>
        <c:axId val="1335307328"/>
      </c:barChart>
      <c:catAx>
        <c:axId val="1952084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35307328"/>
        <c:crosses val="autoZero"/>
        <c:auto val="1"/>
        <c:lblAlgn val="ctr"/>
        <c:lblOffset val="100"/>
        <c:noMultiLvlLbl val="0"/>
      </c:catAx>
      <c:valAx>
        <c:axId val="133530732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52084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sv-SE" sz="1050"/>
              <a:t>Vilka professioner/ kompetenser finns vid er enhet och ingår i de rehabiliteringsmedicinska teamen? (n=22)</a:t>
            </a:r>
          </a:p>
        </c:rich>
      </c:tx>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stacked"/>
        <c:varyColors val="0"/>
        <c:ser>
          <c:idx val="0"/>
          <c:order val="0"/>
          <c:tx>
            <c:strRef>
              <c:f>fråga2!$B$1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fråga2!$A$2:$A$18</c:f>
              <c:strCache>
                <c:ptCount val="17"/>
                <c:pt idx="0">
                  <c:v>Specialistläkare i rehabiliteringsmedicin</c:v>
                </c:pt>
                <c:pt idx="1">
                  <c:v>Annan specialistläkare</c:v>
                </c:pt>
                <c:pt idx="2">
                  <c:v>Annan läkare</c:v>
                </c:pt>
                <c:pt idx="3">
                  <c:v>Sjuksköterska</c:v>
                </c:pt>
                <c:pt idx="4">
                  <c:v>Undersköterska</c:v>
                </c:pt>
                <c:pt idx="5">
                  <c:v>Fysioterapeut</c:v>
                </c:pt>
                <c:pt idx="6">
                  <c:v>Arbetsterapeut</c:v>
                </c:pt>
                <c:pt idx="7">
                  <c:v>Kurator</c:v>
                </c:pt>
                <c:pt idx="8">
                  <c:v>Neuropsykolog</c:v>
                </c:pt>
                <c:pt idx="9">
                  <c:v>Psykolog</c:v>
                </c:pt>
                <c:pt idx="10">
                  <c:v>Logoped</c:v>
                </c:pt>
                <c:pt idx="11">
                  <c:v>Fritidsledare</c:v>
                </c:pt>
                <c:pt idx="12">
                  <c:v>Förebild med egen skada (olika benämningar förekommer)</c:v>
                </c:pt>
                <c:pt idx="13">
                  <c:v>Rehabassistent</c:v>
                </c:pt>
                <c:pt idx="14">
                  <c:v>Medicinsk sekreterare</c:v>
                </c:pt>
                <c:pt idx="15">
                  <c:v>Rehabkoordinator</c:v>
                </c:pt>
                <c:pt idx="16">
                  <c:v>Annan</c:v>
                </c:pt>
              </c:strCache>
            </c:strRef>
          </c:cat>
          <c:val>
            <c:numRef>
              <c:f>fråga2!$B$2:$B$18</c:f>
              <c:numCache>
                <c:formatCode>General</c:formatCode>
                <c:ptCount val="17"/>
                <c:pt idx="0">
                  <c:v>22</c:v>
                </c:pt>
                <c:pt idx="1">
                  <c:v>14</c:v>
                </c:pt>
                <c:pt idx="2">
                  <c:v>18</c:v>
                </c:pt>
                <c:pt idx="3">
                  <c:v>22</c:v>
                </c:pt>
                <c:pt idx="4">
                  <c:v>22</c:v>
                </c:pt>
                <c:pt idx="5">
                  <c:v>22</c:v>
                </c:pt>
                <c:pt idx="6">
                  <c:v>22</c:v>
                </c:pt>
                <c:pt idx="7">
                  <c:v>22</c:v>
                </c:pt>
                <c:pt idx="8">
                  <c:v>18</c:v>
                </c:pt>
                <c:pt idx="9">
                  <c:v>15</c:v>
                </c:pt>
                <c:pt idx="10">
                  <c:v>22</c:v>
                </c:pt>
                <c:pt idx="11">
                  <c:v>3</c:v>
                </c:pt>
                <c:pt idx="12">
                  <c:v>12</c:v>
                </c:pt>
                <c:pt idx="13">
                  <c:v>17</c:v>
                </c:pt>
                <c:pt idx="14">
                  <c:v>20</c:v>
                </c:pt>
                <c:pt idx="15">
                  <c:v>14</c:v>
                </c:pt>
                <c:pt idx="16">
                  <c:v>8</c:v>
                </c:pt>
              </c:numCache>
            </c:numRef>
          </c:val>
          <c:extLst>
            <c:ext xmlns:c16="http://schemas.microsoft.com/office/drawing/2014/chart" uri="{C3380CC4-5D6E-409C-BE32-E72D297353CC}">
              <c16:uniqueId val="{00000000-1FFD-4C20-A45B-9FCF0022155D}"/>
            </c:ext>
          </c:extLst>
        </c:ser>
        <c:ser>
          <c:idx val="1"/>
          <c:order val="1"/>
          <c:tx>
            <c:strRef>
              <c:f>fråga2!$C$1</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fråga2!$A$2:$A$18</c:f>
              <c:strCache>
                <c:ptCount val="17"/>
                <c:pt idx="0">
                  <c:v>Specialistläkare i rehabiliteringsmedicin</c:v>
                </c:pt>
                <c:pt idx="1">
                  <c:v>Annan specialistläkare</c:v>
                </c:pt>
                <c:pt idx="2">
                  <c:v>Annan läkare</c:v>
                </c:pt>
                <c:pt idx="3">
                  <c:v>Sjuksköterska</c:v>
                </c:pt>
                <c:pt idx="4">
                  <c:v>Undersköterska</c:v>
                </c:pt>
                <c:pt idx="5">
                  <c:v>Fysioterapeut</c:v>
                </c:pt>
                <c:pt idx="6">
                  <c:v>Arbetsterapeut</c:v>
                </c:pt>
                <c:pt idx="7">
                  <c:v>Kurator</c:v>
                </c:pt>
                <c:pt idx="8">
                  <c:v>Neuropsykolog</c:v>
                </c:pt>
                <c:pt idx="9">
                  <c:v>Psykolog</c:v>
                </c:pt>
                <c:pt idx="10">
                  <c:v>Logoped</c:v>
                </c:pt>
                <c:pt idx="11">
                  <c:v>Fritidsledare</c:v>
                </c:pt>
                <c:pt idx="12">
                  <c:v>Förebild med egen skada (olika benämningar förekommer)</c:v>
                </c:pt>
                <c:pt idx="13">
                  <c:v>Rehabassistent</c:v>
                </c:pt>
                <c:pt idx="14">
                  <c:v>Medicinsk sekreterare</c:v>
                </c:pt>
                <c:pt idx="15">
                  <c:v>Rehabkoordinator</c:v>
                </c:pt>
                <c:pt idx="16">
                  <c:v>Annan</c:v>
                </c:pt>
              </c:strCache>
            </c:strRef>
          </c:cat>
          <c:val>
            <c:numRef>
              <c:f>fråga2!$C$2:$C$18</c:f>
              <c:numCache>
                <c:formatCode>General</c:formatCode>
                <c:ptCount val="17"/>
                <c:pt idx="0">
                  <c:v>0</c:v>
                </c:pt>
                <c:pt idx="1">
                  <c:v>8</c:v>
                </c:pt>
                <c:pt idx="2">
                  <c:v>4</c:v>
                </c:pt>
                <c:pt idx="3">
                  <c:v>0</c:v>
                </c:pt>
                <c:pt idx="4">
                  <c:v>0</c:v>
                </c:pt>
                <c:pt idx="5">
                  <c:v>0</c:v>
                </c:pt>
                <c:pt idx="6">
                  <c:v>0</c:v>
                </c:pt>
                <c:pt idx="7">
                  <c:v>0</c:v>
                </c:pt>
                <c:pt idx="8">
                  <c:v>4</c:v>
                </c:pt>
                <c:pt idx="9">
                  <c:v>7</c:v>
                </c:pt>
                <c:pt idx="10">
                  <c:v>0</c:v>
                </c:pt>
                <c:pt idx="11">
                  <c:v>19</c:v>
                </c:pt>
                <c:pt idx="12">
                  <c:v>10</c:v>
                </c:pt>
                <c:pt idx="13">
                  <c:v>5</c:v>
                </c:pt>
                <c:pt idx="14">
                  <c:v>2</c:v>
                </c:pt>
                <c:pt idx="15">
                  <c:v>8</c:v>
                </c:pt>
                <c:pt idx="16">
                  <c:v>14</c:v>
                </c:pt>
              </c:numCache>
            </c:numRef>
          </c:val>
          <c:extLst>
            <c:ext xmlns:c16="http://schemas.microsoft.com/office/drawing/2014/chart" uri="{C3380CC4-5D6E-409C-BE32-E72D297353CC}">
              <c16:uniqueId val="{00000001-1FFD-4C20-A45B-9FCF0022155D}"/>
            </c:ext>
          </c:extLst>
        </c:ser>
        <c:dLbls>
          <c:dLblPos val="ctr"/>
          <c:showLegendKey val="0"/>
          <c:showVal val="1"/>
          <c:showCatName val="0"/>
          <c:showSerName val="0"/>
          <c:showPercent val="0"/>
          <c:showBubbleSize val="0"/>
        </c:dLbls>
        <c:gapWidth val="50"/>
        <c:overlap val="100"/>
        <c:axId val="1941822736"/>
        <c:axId val="1574884928"/>
      </c:barChart>
      <c:catAx>
        <c:axId val="1941822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74884928"/>
        <c:crosses val="autoZero"/>
        <c:auto val="1"/>
        <c:lblAlgn val="ctr"/>
        <c:lblOffset val="100"/>
        <c:noMultiLvlLbl val="0"/>
      </c:catAx>
      <c:valAx>
        <c:axId val="157488492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41822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3" name="Platshållare för datum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9BC1E418-61CE-4FE3-A363-F0C9263B6E24}" type="datetime1">
              <a:rPr lang="sv-SE"/>
              <a:pPr lvl="0"/>
              <a:t>2024-01-31</a:t>
            </a:fld>
            <a:endParaRPr lang="sv-SE"/>
          </a:p>
        </p:txBody>
      </p:sp>
      <p:sp>
        <p:nvSpPr>
          <p:cNvPr id="4" name="Platshållare för bildobjekt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tshållare för anteckninga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7" name="Platshållare för bildnumm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2C55A7E1-D4B2-4846-A787-46C26949902F}" type="slidenum">
              <a:t>‹#›</a:t>
            </a:fld>
            <a:endParaRPr lang="sv-SE"/>
          </a:p>
        </p:txBody>
      </p:sp>
    </p:spTree>
    <p:extLst>
      <p:ext uri="{BB962C8B-B14F-4D97-AF65-F5344CB8AC3E}">
        <p14:creationId xmlns:p14="http://schemas.microsoft.com/office/powerpoint/2010/main" val="165335069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ectangle 6"/>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sv-SE"/>
          </a:p>
        </p:txBody>
      </p:sp>
      <p:sp>
        <p:nvSpPr>
          <p:cNvPr id="3" name="Rectangle 7"/>
          <p:cNvSpPr/>
          <p:nvPr/>
        </p:nvSpPr>
        <p:spPr>
          <a:xfrm>
            <a:off x="18" y="6334313"/>
            <a:ext cx="12188823" cy="64008"/>
          </a:xfrm>
          <a:prstGeom prst="rect">
            <a:avLst/>
          </a:prstGeom>
          <a:solidFill>
            <a:srgbClr val="E48312"/>
          </a:solidFill>
          <a:ln cap="flat">
            <a:noFill/>
            <a:prstDash val="solid"/>
          </a:ln>
        </p:spPr>
        <p:txBody>
          <a:bodyPr lIns="0" tIns="0" rIns="0" bIns="0"/>
          <a:lstStyle/>
          <a:p>
            <a:endParaRPr lang="sv-SE"/>
          </a:p>
        </p:txBody>
      </p:sp>
      <p:sp>
        <p:nvSpPr>
          <p:cNvPr id="4" name="Title 1"/>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sv-SE"/>
              <a:t>Klicka här för att ändra mall för rubrikformat</a:t>
            </a:r>
            <a:endParaRPr lang="en-US"/>
          </a:p>
        </p:txBody>
      </p:sp>
      <p:sp>
        <p:nvSpPr>
          <p:cNvPr id="5" name="Subtitle 2"/>
          <p:cNvSpPr txBox="1">
            <a:spLocks noGrp="1"/>
          </p:cNvSpPr>
          <p:nvPr>
            <p:ph type="subTitle" idx="1"/>
          </p:nvPr>
        </p:nvSpPr>
        <p:spPr>
          <a:xfrm>
            <a:off x="1100050" y="4455624"/>
            <a:ext cx="10058400" cy="1143000"/>
          </a:xfrm>
        </p:spPr>
        <p:txBody>
          <a:bodyPr lIns="91440" rIns="91440"/>
          <a:lstStyle>
            <a:lvl1pPr marL="0" indent="0">
              <a:buNone/>
              <a:defRPr sz="2400" cap="all" spc="200">
                <a:solidFill>
                  <a:srgbClr val="637052"/>
                </a:solidFill>
                <a:latin typeface="Calibri Light"/>
              </a:defRPr>
            </a:lvl1pPr>
          </a:lstStyle>
          <a:p>
            <a:pPr lvl="0"/>
            <a:r>
              <a:rPr lang="sv-SE"/>
              <a:t>Klicka här för att ändra mall för underrubrikformat</a:t>
            </a:r>
            <a:endParaRPr lang="en-US"/>
          </a:p>
        </p:txBody>
      </p:sp>
      <p:sp>
        <p:nvSpPr>
          <p:cNvPr id="6" name="Date Placeholder 3"/>
          <p:cNvSpPr txBox="1">
            <a:spLocks noGrp="1"/>
          </p:cNvSpPr>
          <p:nvPr>
            <p:ph type="dt" sz="half" idx="7"/>
          </p:nvPr>
        </p:nvSpPr>
        <p:spPr/>
        <p:txBody>
          <a:bodyPr/>
          <a:lstStyle>
            <a:lvl1pPr>
              <a:defRPr/>
            </a:lvl1pPr>
          </a:lstStyle>
          <a:p>
            <a:pPr lvl="0"/>
            <a:fld id="{388FEF0C-A841-4054-B926-27A24C52DFBF}" type="datetime1">
              <a:rPr lang="sv-SE"/>
              <a:pPr lvl="0"/>
              <a:t>2024-01-31</a:t>
            </a:fld>
            <a:endParaRPr lang="sv-SE"/>
          </a:p>
        </p:txBody>
      </p:sp>
      <p:sp>
        <p:nvSpPr>
          <p:cNvPr id="7" name="Footer Placeholder 4"/>
          <p:cNvSpPr txBox="1">
            <a:spLocks noGrp="1"/>
          </p:cNvSpPr>
          <p:nvPr>
            <p:ph type="ftr" sz="quarter" idx="9"/>
          </p:nvPr>
        </p:nvSpPr>
        <p:spPr/>
        <p:txBody>
          <a:bodyPr/>
          <a:lstStyle>
            <a:lvl1pPr>
              <a:defRPr/>
            </a:lvl1pPr>
          </a:lstStyle>
          <a:p>
            <a:pPr lvl="0"/>
            <a:r>
              <a:rPr lang="sv-SE"/>
              <a:t>Svenskt Register för Rehabiliteringsmedicin </a:t>
            </a:r>
          </a:p>
        </p:txBody>
      </p:sp>
      <p:sp>
        <p:nvSpPr>
          <p:cNvPr id="8" name="Slide Number Placeholder 5"/>
          <p:cNvSpPr txBox="1">
            <a:spLocks noGrp="1"/>
          </p:cNvSpPr>
          <p:nvPr>
            <p:ph type="sldNum" sz="quarter" idx="8"/>
          </p:nvPr>
        </p:nvSpPr>
        <p:spPr/>
        <p:txBody>
          <a:bodyPr/>
          <a:lstStyle>
            <a:lvl1pPr>
              <a:defRPr/>
            </a:lvl1pPr>
          </a:lstStyle>
          <a:p>
            <a:pPr lvl="0"/>
            <a:fld id="{4DCCD620-8506-41D4-B35C-F60F7C72F60A}" type="slidenum">
              <a:t>‹#›</a:t>
            </a:fld>
            <a:endParaRPr lang="sv-SE"/>
          </a:p>
        </p:txBody>
      </p:sp>
      <p:cxnSp>
        <p:nvCxnSpPr>
          <p:cNvPr id="9" name="Straight Connector 8"/>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52081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Vertical Text Placeholder 2"/>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txBox="1">
            <a:spLocks noGrp="1"/>
          </p:cNvSpPr>
          <p:nvPr>
            <p:ph type="dt" sz="half" idx="7"/>
          </p:nvPr>
        </p:nvSpPr>
        <p:spPr/>
        <p:txBody>
          <a:bodyPr/>
          <a:lstStyle>
            <a:lvl1pPr>
              <a:defRPr/>
            </a:lvl1pPr>
          </a:lstStyle>
          <a:p>
            <a:pPr lvl="0"/>
            <a:fld id="{B21E4DF0-1782-4507-8506-B0FB5819DDA7}" type="datetime1">
              <a:rPr lang="sv-SE"/>
              <a:pPr lvl="0"/>
              <a:t>2024-01-31</a:t>
            </a:fld>
            <a:endParaRPr lang="sv-SE"/>
          </a:p>
        </p:txBody>
      </p:sp>
      <p:sp>
        <p:nvSpPr>
          <p:cNvPr id="5" name="Footer Placeholder 4"/>
          <p:cNvSpPr txBox="1">
            <a:spLocks noGrp="1"/>
          </p:cNvSpPr>
          <p:nvPr>
            <p:ph type="ftr" sz="quarter" idx="9"/>
          </p:nvPr>
        </p:nvSpPr>
        <p:spPr/>
        <p:txBody>
          <a:bodyPr/>
          <a:lstStyle>
            <a:lvl1pPr>
              <a:defRPr/>
            </a:lvl1pPr>
          </a:lstStyle>
          <a:p>
            <a:pPr lvl="0"/>
            <a:r>
              <a:rPr lang="sv-SE"/>
              <a:t>Svenskt Register för Rehabiliteringsmedicin </a:t>
            </a:r>
          </a:p>
        </p:txBody>
      </p:sp>
      <p:sp>
        <p:nvSpPr>
          <p:cNvPr id="6" name="Slide Number Placeholder 5"/>
          <p:cNvSpPr txBox="1">
            <a:spLocks noGrp="1"/>
          </p:cNvSpPr>
          <p:nvPr>
            <p:ph type="sldNum" sz="quarter" idx="8"/>
          </p:nvPr>
        </p:nvSpPr>
        <p:spPr/>
        <p:txBody>
          <a:bodyPr/>
          <a:lstStyle>
            <a:lvl1pPr>
              <a:defRPr/>
            </a:lvl1pPr>
          </a:lstStyle>
          <a:p>
            <a:pPr lvl="0"/>
            <a:fld id="{6E1B715D-E6E0-4555-8789-CFAE83925E3C}" type="slidenum">
              <a:t>‹#›</a:t>
            </a:fld>
            <a:endParaRPr lang="sv-SE"/>
          </a:p>
        </p:txBody>
      </p:sp>
    </p:spTree>
    <p:extLst>
      <p:ext uri="{BB962C8B-B14F-4D97-AF65-F5344CB8AC3E}">
        <p14:creationId xmlns:p14="http://schemas.microsoft.com/office/powerpoint/2010/main" val="144078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Rectangle 6"/>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sv-SE"/>
          </a:p>
        </p:txBody>
      </p:sp>
      <p:sp>
        <p:nvSpPr>
          <p:cNvPr id="3" name="Rectangle 7"/>
          <p:cNvSpPr/>
          <p:nvPr/>
        </p:nvSpPr>
        <p:spPr>
          <a:xfrm>
            <a:off x="18" y="6334313"/>
            <a:ext cx="12188823" cy="64008"/>
          </a:xfrm>
          <a:prstGeom prst="rect">
            <a:avLst/>
          </a:prstGeom>
          <a:solidFill>
            <a:srgbClr val="E48312"/>
          </a:solidFill>
          <a:ln cap="flat">
            <a:noFill/>
            <a:prstDash val="solid"/>
          </a:ln>
        </p:spPr>
        <p:txBody>
          <a:bodyPr lIns="0" tIns="0" rIns="0" bIns="0"/>
          <a:lstStyle/>
          <a:p>
            <a:endParaRPr lang="sv-SE"/>
          </a:p>
        </p:txBody>
      </p:sp>
      <p:sp>
        <p:nvSpPr>
          <p:cNvPr id="4" name="Vertical Title 1"/>
          <p:cNvSpPr txBox="1">
            <a:spLocks noGrp="1"/>
          </p:cNvSpPr>
          <p:nvPr>
            <p:ph type="title" orient="vert"/>
          </p:nvPr>
        </p:nvSpPr>
        <p:spPr>
          <a:xfrm>
            <a:off x="8724903" y="414780"/>
            <a:ext cx="2628899" cy="5757419"/>
          </a:xfrm>
        </p:spPr>
        <p:txBody>
          <a:bodyPr vert="eaVert"/>
          <a:lstStyle>
            <a:lvl1pPr>
              <a:defRPr/>
            </a:lvl1pPr>
          </a:lstStyle>
          <a:p>
            <a:pPr lvl="0"/>
            <a:r>
              <a:rPr lang="sv-SE"/>
              <a:t>Klicka här för att ändra mall för rubrikformat</a:t>
            </a:r>
            <a:endParaRPr lang="en-US"/>
          </a:p>
        </p:txBody>
      </p:sp>
      <p:sp>
        <p:nvSpPr>
          <p:cNvPr id="5" name="Vertical Text Placeholder 2"/>
          <p:cNvSpPr txBox="1">
            <a:spLocks noGrp="1"/>
          </p:cNvSpPr>
          <p:nvPr>
            <p:ph type="body" orient="vert" idx="1"/>
          </p:nvPr>
        </p:nvSpPr>
        <p:spPr>
          <a:xfrm>
            <a:off x="838203" y="414780"/>
            <a:ext cx="7734296" cy="5757419"/>
          </a:xfrm>
        </p:spPr>
        <p:txBody>
          <a:bodyPr vert="eaVert" lIns="45720" tIns="0" rIns="45720" bIns="0"/>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Date Placeholder 3"/>
          <p:cNvSpPr txBox="1">
            <a:spLocks noGrp="1"/>
          </p:cNvSpPr>
          <p:nvPr>
            <p:ph type="dt" sz="half" idx="7"/>
          </p:nvPr>
        </p:nvSpPr>
        <p:spPr/>
        <p:txBody>
          <a:bodyPr/>
          <a:lstStyle>
            <a:lvl1pPr>
              <a:defRPr/>
            </a:lvl1pPr>
          </a:lstStyle>
          <a:p>
            <a:pPr lvl="0"/>
            <a:fld id="{309DC61A-8AB2-4FC4-BF4B-69A9703D76BF}" type="datetime1">
              <a:rPr lang="sv-SE"/>
              <a:pPr lvl="0"/>
              <a:t>2024-01-31</a:t>
            </a:fld>
            <a:endParaRPr lang="sv-SE"/>
          </a:p>
        </p:txBody>
      </p:sp>
      <p:sp>
        <p:nvSpPr>
          <p:cNvPr id="7" name="Footer Placeholder 4"/>
          <p:cNvSpPr txBox="1">
            <a:spLocks noGrp="1"/>
          </p:cNvSpPr>
          <p:nvPr>
            <p:ph type="ftr" sz="quarter" idx="9"/>
          </p:nvPr>
        </p:nvSpPr>
        <p:spPr/>
        <p:txBody>
          <a:bodyPr/>
          <a:lstStyle>
            <a:lvl1pPr>
              <a:defRPr/>
            </a:lvl1pPr>
          </a:lstStyle>
          <a:p>
            <a:pPr lvl="0"/>
            <a:r>
              <a:rPr lang="sv-SE"/>
              <a:t>Svenskt Register för Rehabiliteringsmedicin </a:t>
            </a:r>
          </a:p>
        </p:txBody>
      </p:sp>
      <p:sp>
        <p:nvSpPr>
          <p:cNvPr id="8" name="Slide Number Placeholder 5"/>
          <p:cNvSpPr txBox="1">
            <a:spLocks noGrp="1"/>
          </p:cNvSpPr>
          <p:nvPr>
            <p:ph type="sldNum" sz="quarter" idx="8"/>
          </p:nvPr>
        </p:nvSpPr>
        <p:spPr/>
        <p:txBody>
          <a:bodyPr/>
          <a:lstStyle>
            <a:lvl1pPr>
              <a:defRPr/>
            </a:lvl1pPr>
          </a:lstStyle>
          <a:p>
            <a:pPr lvl="0"/>
            <a:fld id="{2EBA532F-2C89-4819-B668-FD73CE539196}" type="slidenum">
              <a:t>‹#›</a:t>
            </a:fld>
            <a:endParaRPr lang="sv-SE"/>
          </a:p>
        </p:txBody>
      </p:sp>
    </p:spTree>
    <p:extLst>
      <p:ext uri="{BB962C8B-B14F-4D97-AF65-F5344CB8AC3E}">
        <p14:creationId xmlns:p14="http://schemas.microsoft.com/office/powerpoint/2010/main" val="159953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txBox="1">
            <a:spLocks noGrp="1"/>
          </p:cNvSpPr>
          <p:nvPr>
            <p:ph type="dt" sz="half" idx="7"/>
          </p:nvPr>
        </p:nvSpPr>
        <p:spPr/>
        <p:txBody>
          <a:bodyPr/>
          <a:lstStyle>
            <a:lvl1pPr>
              <a:defRPr/>
            </a:lvl1pPr>
          </a:lstStyle>
          <a:p>
            <a:pPr lvl="0"/>
            <a:fld id="{0F413052-E23A-4F8D-872E-AA1C9C9FDF55}" type="datetime1">
              <a:rPr lang="sv-SE"/>
              <a:pPr lvl="0"/>
              <a:t>2024-01-31</a:t>
            </a:fld>
            <a:endParaRPr lang="sv-SE"/>
          </a:p>
        </p:txBody>
      </p:sp>
      <p:sp>
        <p:nvSpPr>
          <p:cNvPr id="5" name="Footer Placeholder 4"/>
          <p:cNvSpPr txBox="1">
            <a:spLocks noGrp="1"/>
          </p:cNvSpPr>
          <p:nvPr>
            <p:ph type="ftr" sz="quarter" idx="9"/>
          </p:nvPr>
        </p:nvSpPr>
        <p:spPr/>
        <p:txBody>
          <a:bodyPr/>
          <a:lstStyle>
            <a:lvl1pPr>
              <a:defRPr/>
            </a:lvl1pPr>
          </a:lstStyle>
          <a:p>
            <a:pPr lvl="0"/>
            <a:r>
              <a:rPr lang="sv-SE"/>
              <a:t>Svenskt Register för Rehabiliteringsmedicin </a:t>
            </a:r>
          </a:p>
        </p:txBody>
      </p:sp>
      <p:sp>
        <p:nvSpPr>
          <p:cNvPr id="6" name="Slide Number Placeholder 5"/>
          <p:cNvSpPr txBox="1">
            <a:spLocks noGrp="1"/>
          </p:cNvSpPr>
          <p:nvPr>
            <p:ph type="sldNum" sz="quarter" idx="8"/>
          </p:nvPr>
        </p:nvSpPr>
        <p:spPr/>
        <p:txBody>
          <a:bodyPr/>
          <a:lstStyle>
            <a:lvl1pPr>
              <a:defRPr/>
            </a:lvl1pPr>
          </a:lstStyle>
          <a:p>
            <a:pPr lvl="0"/>
            <a:fld id="{3A3876E5-56BE-4CBC-A687-21546A214EE8}" type="slidenum">
              <a:t>‹#›</a:t>
            </a:fld>
            <a:endParaRPr lang="sv-SE"/>
          </a:p>
        </p:txBody>
      </p:sp>
    </p:spTree>
    <p:extLst>
      <p:ext uri="{BB962C8B-B14F-4D97-AF65-F5344CB8AC3E}">
        <p14:creationId xmlns:p14="http://schemas.microsoft.com/office/powerpoint/2010/main" val="111182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sv-SE"/>
          </a:p>
        </p:txBody>
      </p:sp>
      <p:sp>
        <p:nvSpPr>
          <p:cNvPr id="3" name="Rectangle 7"/>
          <p:cNvSpPr/>
          <p:nvPr/>
        </p:nvSpPr>
        <p:spPr>
          <a:xfrm>
            <a:off x="18" y="6334313"/>
            <a:ext cx="12188823" cy="64008"/>
          </a:xfrm>
          <a:prstGeom prst="rect">
            <a:avLst/>
          </a:prstGeom>
          <a:solidFill>
            <a:srgbClr val="E48312"/>
          </a:solidFill>
          <a:ln cap="flat">
            <a:noFill/>
            <a:prstDash val="solid"/>
          </a:ln>
        </p:spPr>
        <p:txBody>
          <a:bodyPr lIns="0" tIns="0" rIns="0" bIns="0"/>
          <a:lstStyle/>
          <a:p>
            <a:endParaRPr lang="sv-SE"/>
          </a:p>
        </p:txBody>
      </p:sp>
      <p:sp>
        <p:nvSpPr>
          <p:cNvPr id="4" name="Title 1"/>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sv-SE"/>
              <a:t>Klicka här för att ändra mall för rubrikformat</a:t>
            </a:r>
            <a:endParaRPr lang="en-US"/>
          </a:p>
        </p:txBody>
      </p:sp>
      <p:sp>
        <p:nvSpPr>
          <p:cNvPr id="5" name="Text Placeholder 2"/>
          <p:cNvSpPr txBox="1">
            <a:spLocks noGrp="1"/>
          </p:cNvSpPr>
          <p:nvPr>
            <p:ph type="body" idx="1"/>
          </p:nvPr>
        </p:nvSpPr>
        <p:spPr>
          <a:xfrm>
            <a:off x="1097280" y="4453128"/>
            <a:ext cx="10058400" cy="1143000"/>
          </a:xfrm>
        </p:spPr>
        <p:txBody>
          <a:bodyPr lIns="91440" rIns="91440"/>
          <a:lstStyle>
            <a:lvl1pPr marL="0" indent="0">
              <a:buNone/>
              <a:defRPr sz="2400" cap="all" spc="200">
                <a:solidFill>
                  <a:srgbClr val="637052"/>
                </a:solidFill>
                <a:latin typeface="Calibri Light"/>
              </a:defRPr>
            </a:lvl1pPr>
          </a:lstStyle>
          <a:p>
            <a:pPr lvl="0"/>
            <a:r>
              <a:rPr lang="sv-SE"/>
              <a:t>Klicka här för att ändra format på bakgrundstexten</a:t>
            </a:r>
          </a:p>
        </p:txBody>
      </p:sp>
      <p:sp>
        <p:nvSpPr>
          <p:cNvPr id="6" name="Date Placeholder 3"/>
          <p:cNvSpPr txBox="1">
            <a:spLocks noGrp="1"/>
          </p:cNvSpPr>
          <p:nvPr>
            <p:ph type="dt" sz="half" idx="7"/>
          </p:nvPr>
        </p:nvSpPr>
        <p:spPr/>
        <p:txBody>
          <a:bodyPr/>
          <a:lstStyle>
            <a:lvl1pPr>
              <a:defRPr/>
            </a:lvl1pPr>
          </a:lstStyle>
          <a:p>
            <a:pPr lvl="0"/>
            <a:fld id="{4EC09466-DE7C-40AE-9489-585D19BC8071}" type="datetime1">
              <a:rPr lang="sv-SE"/>
              <a:pPr lvl="0"/>
              <a:t>2024-01-31</a:t>
            </a:fld>
            <a:endParaRPr lang="sv-SE"/>
          </a:p>
        </p:txBody>
      </p:sp>
      <p:sp>
        <p:nvSpPr>
          <p:cNvPr id="7" name="Footer Placeholder 4"/>
          <p:cNvSpPr txBox="1">
            <a:spLocks noGrp="1"/>
          </p:cNvSpPr>
          <p:nvPr>
            <p:ph type="ftr" sz="quarter" idx="9"/>
          </p:nvPr>
        </p:nvSpPr>
        <p:spPr/>
        <p:txBody>
          <a:bodyPr/>
          <a:lstStyle>
            <a:lvl1pPr>
              <a:defRPr/>
            </a:lvl1pPr>
          </a:lstStyle>
          <a:p>
            <a:pPr lvl="0"/>
            <a:r>
              <a:rPr lang="sv-SE"/>
              <a:t>Svenskt Register för Rehabiliteringsmedicin </a:t>
            </a:r>
          </a:p>
        </p:txBody>
      </p:sp>
      <p:sp>
        <p:nvSpPr>
          <p:cNvPr id="8" name="Slide Number Placeholder 5"/>
          <p:cNvSpPr txBox="1">
            <a:spLocks noGrp="1"/>
          </p:cNvSpPr>
          <p:nvPr>
            <p:ph type="sldNum" sz="quarter" idx="8"/>
          </p:nvPr>
        </p:nvSpPr>
        <p:spPr/>
        <p:txBody>
          <a:bodyPr/>
          <a:lstStyle>
            <a:lvl1pPr>
              <a:defRPr/>
            </a:lvl1pPr>
          </a:lstStyle>
          <a:p>
            <a:pPr lvl="0"/>
            <a:fld id="{815A7666-27D0-4444-A51B-37BB8FB3C02D}" type="slidenum">
              <a:t>‹#›</a:t>
            </a:fld>
            <a:endParaRPr lang="sv-SE"/>
          </a:p>
        </p:txBody>
      </p:sp>
      <p:cxnSp>
        <p:nvCxnSpPr>
          <p:cNvPr id="9" name="Straight Connector 8"/>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279957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7"/>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Content Placeholder 2"/>
          <p:cNvSpPr txBox="1">
            <a:spLocks noGrp="1"/>
          </p:cNvSpPr>
          <p:nvPr>
            <p:ph idx="1"/>
          </p:nvPr>
        </p:nvSpPr>
        <p:spPr>
          <a:xfrm>
            <a:off x="1097280" y="1845734"/>
            <a:ext cx="4937760" cy="402336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txBox="1">
            <a:spLocks noGrp="1"/>
          </p:cNvSpPr>
          <p:nvPr>
            <p:ph idx="2"/>
          </p:nvPr>
        </p:nvSpPr>
        <p:spPr>
          <a:xfrm>
            <a:off x="6217920" y="1845734"/>
            <a:ext cx="4937760" cy="402336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txBox="1">
            <a:spLocks noGrp="1"/>
          </p:cNvSpPr>
          <p:nvPr>
            <p:ph type="dt" sz="half" idx="7"/>
          </p:nvPr>
        </p:nvSpPr>
        <p:spPr/>
        <p:txBody>
          <a:bodyPr/>
          <a:lstStyle>
            <a:lvl1pPr>
              <a:defRPr/>
            </a:lvl1pPr>
          </a:lstStyle>
          <a:p>
            <a:pPr lvl="0"/>
            <a:fld id="{0AA65763-5E0C-4C77-885C-BF87A5695D57}" type="datetime1">
              <a:rPr lang="sv-SE"/>
              <a:pPr lvl="0"/>
              <a:t>2024-01-31</a:t>
            </a:fld>
            <a:endParaRPr lang="sv-SE"/>
          </a:p>
        </p:txBody>
      </p:sp>
      <p:sp>
        <p:nvSpPr>
          <p:cNvPr id="6" name="Footer Placeholder 5"/>
          <p:cNvSpPr txBox="1">
            <a:spLocks noGrp="1"/>
          </p:cNvSpPr>
          <p:nvPr>
            <p:ph type="ftr" sz="quarter" idx="9"/>
          </p:nvPr>
        </p:nvSpPr>
        <p:spPr/>
        <p:txBody>
          <a:bodyPr/>
          <a:lstStyle>
            <a:lvl1pPr>
              <a:defRPr/>
            </a:lvl1pPr>
          </a:lstStyle>
          <a:p>
            <a:pPr lvl="0"/>
            <a:r>
              <a:rPr lang="sv-SE"/>
              <a:t>Svenskt Register för Rehabiliteringsmedicin </a:t>
            </a:r>
          </a:p>
        </p:txBody>
      </p:sp>
      <p:sp>
        <p:nvSpPr>
          <p:cNvPr id="7" name="Slide Number Placeholder 6"/>
          <p:cNvSpPr txBox="1">
            <a:spLocks noGrp="1"/>
          </p:cNvSpPr>
          <p:nvPr>
            <p:ph type="sldNum" sz="quarter" idx="8"/>
          </p:nvPr>
        </p:nvSpPr>
        <p:spPr/>
        <p:txBody>
          <a:bodyPr/>
          <a:lstStyle>
            <a:lvl1pPr>
              <a:defRPr/>
            </a:lvl1pPr>
          </a:lstStyle>
          <a:p>
            <a:pPr lvl="0"/>
            <a:fld id="{2BF5D00F-0E86-4066-BBF9-0C985653B24F}" type="slidenum">
              <a:t>‹#›</a:t>
            </a:fld>
            <a:endParaRPr lang="sv-SE"/>
          </a:p>
        </p:txBody>
      </p:sp>
    </p:spTree>
    <p:extLst>
      <p:ext uri="{BB962C8B-B14F-4D97-AF65-F5344CB8AC3E}">
        <p14:creationId xmlns:p14="http://schemas.microsoft.com/office/powerpoint/2010/main" val="353489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9"/>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Text Placeholder 2"/>
          <p:cNvSpPr txBox="1">
            <a:spLocks noGrp="1"/>
          </p:cNvSpPr>
          <p:nvPr>
            <p:ph type="body" idx="1"/>
          </p:nvPr>
        </p:nvSpPr>
        <p:spPr>
          <a:xfrm>
            <a:off x="1097280" y="1846054"/>
            <a:ext cx="4937760" cy="736284"/>
          </a:xfrm>
        </p:spPr>
        <p:txBody>
          <a:bodyPr lIns="91440" rIns="91440" anchor="ctr"/>
          <a:lstStyle>
            <a:lvl1pPr marL="0" indent="0">
              <a:buNone/>
              <a:defRPr cap="all">
                <a:solidFill>
                  <a:srgbClr val="637052"/>
                </a:solidFill>
              </a:defRPr>
            </a:lvl1pPr>
          </a:lstStyle>
          <a:p>
            <a:pPr lvl="0"/>
            <a:r>
              <a:rPr lang="sv-SE"/>
              <a:t>Klicka här för att ändra format på bakgrundstexten</a:t>
            </a:r>
          </a:p>
        </p:txBody>
      </p:sp>
      <p:sp>
        <p:nvSpPr>
          <p:cNvPr id="4" name="Content Placeholder 3"/>
          <p:cNvSpPr txBox="1">
            <a:spLocks noGrp="1"/>
          </p:cNvSpPr>
          <p:nvPr>
            <p:ph idx="2"/>
          </p:nvPr>
        </p:nvSpPr>
        <p:spPr>
          <a:xfrm>
            <a:off x="1097280" y="2582329"/>
            <a:ext cx="4937760" cy="3378195"/>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txBox="1">
            <a:spLocks noGrp="1"/>
          </p:cNvSpPr>
          <p:nvPr>
            <p:ph type="body" idx="3"/>
          </p:nvPr>
        </p:nvSpPr>
        <p:spPr>
          <a:xfrm>
            <a:off x="6217920" y="1846054"/>
            <a:ext cx="4937760" cy="736284"/>
          </a:xfrm>
        </p:spPr>
        <p:txBody>
          <a:bodyPr lIns="91440" rIns="91440" anchor="ctr"/>
          <a:lstStyle>
            <a:lvl1pPr marL="0" indent="0">
              <a:buNone/>
              <a:defRPr cap="all">
                <a:solidFill>
                  <a:srgbClr val="637052"/>
                </a:solidFill>
              </a:defRPr>
            </a:lvl1pPr>
          </a:lstStyle>
          <a:p>
            <a:pPr lvl="0"/>
            <a:r>
              <a:rPr lang="sv-SE"/>
              <a:t>Klicka här för att ändra format på bakgrundstexten</a:t>
            </a:r>
          </a:p>
        </p:txBody>
      </p:sp>
      <p:sp>
        <p:nvSpPr>
          <p:cNvPr id="6" name="Content Placeholder 5"/>
          <p:cNvSpPr txBox="1">
            <a:spLocks noGrp="1"/>
          </p:cNvSpPr>
          <p:nvPr>
            <p:ph idx="4"/>
          </p:nvPr>
        </p:nvSpPr>
        <p:spPr>
          <a:xfrm>
            <a:off x="6217920" y="2582329"/>
            <a:ext cx="4937760" cy="3378195"/>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txBox="1">
            <a:spLocks noGrp="1"/>
          </p:cNvSpPr>
          <p:nvPr>
            <p:ph type="dt" sz="half" idx="7"/>
          </p:nvPr>
        </p:nvSpPr>
        <p:spPr/>
        <p:txBody>
          <a:bodyPr/>
          <a:lstStyle>
            <a:lvl1pPr>
              <a:defRPr/>
            </a:lvl1pPr>
          </a:lstStyle>
          <a:p>
            <a:pPr lvl="0"/>
            <a:fld id="{8C099264-2807-4832-BD67-5F354A86DB12}" type="datetime1">
              <a:rPr lang="sv-SE"/>
              <a:pPr lvl="0"/>
              <a:t>2024-01-31</a:t>
            </a:fld>
            <a:endParaRPr lang="sv-SE"/>
          </a:p>
        </p:txBody>
      </p:sp>
      <p:sp>
        <p:nvSpPr>
          <p:cNvPr id="8" name="Footer Placeholder 7"/>
          <p:cNvSpPr txBox="1">
            <a:spLocks noGrp="1"/>
          </p:cNvSpPr>
          <p:nvPr>
            <p:ph type="ftr" sz="quarter" idx="9"/>
          </p:nvPr>
        </p:nvSpPr>
        <p:spPr/>
        <p:txBody>
          <a:bodyPr/>
          <a:lstStyle>
            <a:lvl1pPr>
              <a:defRPr/>
            </a:lvl1pPr>
          </a:lstStyle>
          <a:p>
            <a:pPr lvl="0"/>
            <a:r>
              <a:rPr lang="sv-SE"/>
              <a:t>Svenskt Register för Rehabiliteringsmedicin </a:t>
            </a:r>
          </a:p>
        </p:txBody>
      </p:sp>
      <p:sp>
        <p:nvSpPr>
          <p:cNvPr id="9" name="Slide Number Placeholder 8"/>
          <p:cNvSpPr txBox="1">
            <a:spLocks noGrp="1"/>
          </p:cNvSpPr>
          <p:nvPr>
            <p:ph type="sldNum" sz="quarter" idx="8"/>
          </p:nvPr>
        </p:nvSpPr>
        <p:spPr/>
        <p:txBody>
          <a:bodyPr/>
          <a:lstStyle>
            <a:lvl1pPr>
              <a:defRPr/>
            </a:lvl1pPr>
          </a:lstStyle>
          <a:p>
            <a:pPr lvl="0"/>
            <a:fld id="{95A3F143-DFE8-40BE-85BD-252ADB7EE87A}" type="slidenum">
              <a:t>‹#›</a:t>
            </a:fld>
            <a:endParaRPr lang="sv-SE"/>
          </a:p>
        </p:txBody>
      </p:sp>
    </p:spTree>
    <p:extLst>
      <p:ext uri="{BB962C8B-B14F-4D97-AF65-F5344CB8AC3E}">
        <p14:creationId xmlns:p14="http://schemas.microsoft.com/office/powerpoint/2010/main" val="351962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Date Placeholder 2"/>
          <p:cNvSpPr txBox="1">
            <a:spLocks noGrp="1"/>
          </p:cNvSpPr>
          <p:nvPr>
            <p:ph type="dt" sz="half" idx="7"/>
          </p:nvPr>
        </p:nvSpPr>
        <p:spPr/>
        <p:txBody>
          <a:bodyPr/>
          <a:lstStyle>
            <a:lvl1pPr>
              <a:defRPr/>
            </a:lvl1pPr>
          </a:lstStyle>
          <a:p>
            <a:pPr lvl="0"/>
            <a:fld id="{CB5B28B2-6374-4523-9680-C4AD44D799FB}" type="datetime1">
              <a:rPr lang="sv-SE"/>
              <a:pPr lvl="0"/>
              <a:t>2024-01-31</a:t>
            </a:fld>
            <a:endParaRPr lang="sv-SE"/>
          </a:p>
        </p:txBody>
      </p:sp>
      <p:sp>
        <p:nvSpPr>
          <p:cNvPr id="4" name="Footer Placeholder 3"/>
          <p:cNvSpPr txBox="1">
            <a:spLocks noGrp="1"/>
          </p:cNvSpPr>
          <p:nvPr>
            <p:ph type="ftr" sz="quarter" idx="9"/>
          </p:nvPr>
        </p:nvSpPr>
        <p:spPr/>
        <p:txBody>
          <a:bodyPr/>
          <a:lstStyle>
            <a:lvl1pPr>
              <a:defRPr/>
            </a:lvl1pPr>
          </a:lstStyle>
          <a:p>
            <a:pPr lvl="0"/>
            <a:r>
              <a:rPr lang="sv-SE"/>
              <a:t>Svenskt Register för Rehabiliteringsmedicin </a:t>
            </a:r>
          </a:p>
        </p:txBody>
      </p:sp>
      <p:sp>
        <p:nvSpPr>
          <p:cNvPr id="5" name="Slide Number Placeholder 4"/>
          <p:cNvSpPr txBox="1">
            <a:spLocks noGrp="1"/>
          </p:cNvSpPr>
          <p:nvPr>
            <p:ph type="sldNum" sz="quarter" idx="8"/>
          </p:nvPr>
        </p:nvSpPr>
        <p:spPr/>
        <p:txBody>
          <a:bodyPr/>
          <a:lstStyle>
            <a:lvl1pPr>
              <a:defRPr/>
            </a:lvl1pPr>
          </a:lstStyle>
          <a:p>
            <a:pPr lvl="0"/>
            <a:fld id="{E2E1EB4C-8CBF-486E-BB4C-08756F230CA4}" type="slidenum">
              <a:t>‹#›</a:t>
            </a:fld>
            <a:endParaRPr lang="sv-SE"/>
          </a:p>
        </p:txBody>
      </p:sp>
    </p:spTree>
    <p:extLst>
      <p:ext uri="{BB962C8B-B14F-4D97-AF65-F5344CB8AC3E}">
        <p14:creationId xmlns:p14="http://schemas.microsoft.com/office/powerpoint/2010/main" val="248588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Rectangle 4"/>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sv-SE"/>
          </a:p>
        </p:txBody>
      </p:sp>
      <p:sp>
        <p:nvSpPr>
          <p:cNvPr id="3" name="Rectangle 5"/>
          <p:cNvSpPr/>
          <p:nvPr/>
        </p:nvSpPr>
        <p:spPr>
          <a:xfrm>
            <a:off x="18" y="6334313"/>
            <a:ext cx="12188823" cy="64008"/>
          </a:xfrm>
          <a:prstGeom prst="rect">
            <a:avLst/>
          </a:prstGeom>
          <a:solidFill>
            <a:srgbClr val="E48312"/>
          </a:solidFill>
          <a:ln cap="flat">
            <a:noFill/>
            <a:prstDash val="solid"/>
          </a:ln>
        </p:spPr>
        <p:txBody>
          <a:bodyPr lIns="0" tIns="0" rIns="0" bIns="0"/>
          <a:lstStyle/>
          <a:p>
            <a:endParaRPr lang="sv-SE"/>
          </a:p>
        </p:txBody>
      </p:sp>
      <p:sp>
        <p:nvSpPr>
          <p:cNvPr id="4" name="Date Placeholder 6"/>
          <p:cNvSpPr txBox="1">
            <a:spLocks noGrp="1"/>
          </p:cNvSpPr>
          <p:nvPr>
            <p:ph type="dt" sz="half" idx="7"/>
          </p:nvPr>
        </p:nvSpPr>
        <p:spPr/>
        <p:txBody>
          <a:bodyPr/>
          <a:lstStyle>
            <a:lvl1pPr>
              <a:defRPr/>
            </a:lvl1pPr>
          </a:lstStyle>
          <a:p>
            <a:pPr lvl="0"/>
            <a:fld id="{F4EA9F6A-44EF-4CE1-BAEF-29D181C82C6C}" type="datetime1">
              <a:rPr lang="sv-SE"/>
              <a:pPr lvl="0"/>
              <a:t>2024-01-31</a:t>
            </a:fld>
            <a:endParaRPr lang="sv-SE"/>
          </a:p>
        </p:txBody>
      </p:sp>
      <p:sp>
        <p:nvSpPr>
          <p:cNvPr id="5" name="Footer Placeholder 7"/>
          <p:cNvSpPr txBox="1">
            <a:spLocks noGrp="1"/>
          </p:cNvSpPr>
          <p:nvPr>
            <p:ph type="ftr" sz="quarter" idx="9"/>
          </p:nvPr>
        </p:nvSpPr>
        <p:spPr/>
        <p:txBody>
          <a:bodyPr/>
          <a:lstStyle>
            <a:lvl1pPr>
              <a:defRPr/>
            </a:lvl1pPr>
          </a:lstStyle>
          <a:p>
            <a:pPr lvl="0"/>
            <a:r>
              <a:rPr lang="sv-SE"/>
              <a:t>Svenskt Register för Rehabiliteringsmedicin </a:t>
            </a:r>
          </a:p>
        </p:txBody>
      </p:sp>
      <p:sp>
        <p:nvSpPr>
          <p:cNvPr id="6" name="Slide Number Placeholder 8"/>
          <p:cNvSpPr txBox="1">
            <a:spLocks noGrp="1"/>
          </p:cNvSpPr>
          <p:nvPr>
            <p:ph type="sldNum" sz="quarter" idx="8"/>
          </p:nvPr>
        </p:nvSpPr>
        <p:spPr/>
        <p:txBody>
          <a:bodyPr/>
          <a:lstStyle>
            <a:lvl1pPr>
              <a:defRPr/>
            </a:lvl1pPr>
          </a:lstStyle>
          <a:p>
            <a:pPr lvl="0"/>
            <a:fld id="{83FB80F3-10E2-4AFD-986C-9A3FA1F7DF5A}" type="slidenum">
              <a:t>‹#›</a:t>
            </a:fld>
            <a:endParaRPr lang="sv-SE"/>
          </a:p>
        </p:txBody>
      </p:sp>
    </p:spTree>
    <p:extLst>
      <p:ext uri="{BB962C8B-B14F-4D97-AF65-F5344CB8AC3E}">
        <p14:creationId xmlns:p14="http://schemas.microsoft.com/office/powerpoint/2010/main" val="277318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2" name="Rectangle 7"/>
          <p:cNvSpPr/>
          <p:nvPr/>
        </p:nvSpPr>
        <p:spPr>
          <a:xfrm>
            <a:off x="18" y="0"/>
            <a:ext cx="4050792" cy="6858000"/>
          </a:xfrm>
          <a:prstGeom prst="rect">
            <a:avLst/>
          </a:prstGeom>
          <a:solidFill>
            <a:srgbClr val="BD582C"/>
          </a:solidFill>
          <a:ln cap="flat">
            <a:noFill/>
            <a:prstDash val="solid"/>
          </a:ln>
        </p:spPr>
        <p:txBody>
          <a:bodyPr lIns="0" tIns="0" rIns="0" bIns="0"/>
          <a:lstStyle/>
          <a:p>
            <a:endParaRPr lang="sv-SE"/>
          </a:p>
        </p:txBody>
      </p:sp>
      <p:sp>
        <p:nvSpPr>
          <p:cNvPr id="3" name="Rectangle 8"/>
          <p:cNvSpPr/>
          <p:nvPr/>
        </p:nvSpPr>
        <p:spPr>
          <a:xfrm>
            <a:off x="4040075" y="0"/>
            <a:ext cx="64008" cy="6858000"/>
          </a:xfrm>
          <a:prstGeom prst="rect">
            <a:avLst/>
          </a:prstGeom>
          <a:solidFill>
            <a:srgbClr val="E48312"/>
          </a:solidFill>
          <a:ln cap="flat">
            <a:noFill/>
            <a:prstDash val="solid"/>
          </a:ln>
        </p:spPr>
        <p:txBody>
          <a:bodyPr lIns="0" tIns="0" rIns="0" bIns="0"/>
          <a:lstStyle/>
          <a:p>
            <a:endParaRPr lang="sv-SE"/>
          </a:p>
        </p:txBody>
      </p:sp>
      <p:sp>
        <p:nvSpPr>
          <p:cNvPr id="4" name="Title 1"/>
          <p:cNvSpPr txBox="1">
            <a:spLocks noGrp="1"/>
          </p:cNvSpPr>
          <p:nvPr>
            <p:ph type="title"/>
          </p:nvPr>
        </p:nvSpPr>
        <p:spPr>
          <a:xfrm>
            <a:off x="457200" y="594360"/>
            <a:ext cx="3200400" cy="2286000"/>
          </a:xfrm>
        </p:spPr>
        <p:txBody>
          <a:bodyPr/>
          <a:lstStyle>
            <a:lvl1pPr>
              <a:defRPr sz="3600">
                <a:solidFill>
                  <a:srgbClr val="FFFFFF"/>
                </a:solidFill>
              </a:defRPr>
            </a:lvl1pPr>
          </a:lstStyle>
          <a:p>
            <a:pPr lvl="0"/>
            <a:r>
              <a:rPr lang="sv-SE"/>
              <a:t>Klicka här för att ändra mall för rubrikformat</a:t>
            </a:r>
            <a:endParaRPr lang="en-US"/>
          </a:p>
        </p:txBody>
      </p:sp>
      <p:sp>
        <p:nvSpPr>
          <p:cNvPr id="5" name="Content Placeholder 2"/>
          <p:cNvSpPr txBox="1">
            <a:spLocks noGrp="1"/>
          </p:cNvSpPr>
          <p:nvPr>
            <p:ph idx="1"/>
          </p:nvPr>
        </p:nvSpPr>
        <p:spPr>
          <a:xfrm>
            <a:off x="4800600" y="731520"/>
            <a:ext cx="6492240" cy="525780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3"/>
          <p:cNvSpPr txBox="1">
            <a:spLocks noGrp="1"/>
          </p:cNvSpPr>
          <p:nvPr>
            <p:ph type="body" idx="2"/>
          </p:nvPr>
        </p:nvSpPr>
        <p:spPr>
          <a:xfrm>
            <a:off x="457200" y="2926080"/>
            <a:ext cx="3200400" cy="3379119"/>
          </a:xfrm>
        </p:spPr>
        <p:txBody>
          <a:bodyPr lIns="91440" rIns="91440"/>
          <a:lstStyle>
            <a:lvl1pPr marL="0" indent="0">
              <a:buNone/>
              <a:defRPr sz="1500">
                <a:solidFill>
                  <a:srgbClr val="FFFFFF"/>
                </a:solidFill>
              </a:defRPr>
            </a:lvl1pPr>
          </a:lstStyle>
          <a:p>
            <a:pPr lvl="0"/>
            <a:r>
              <a:rPr lang="sv-SE"/>
              <a:t>Klicka här för att ändra format på bakgrundstexten</a:t>
            </a:r>
          </a:p>
        </p:txBody>
      </p:sp>
      <p:sp>
        <p:nvSpPr>
          <p:cNvPr id="7" name="Date Placeholder 4"/>
          <p:cNvSpPr txBox="1">
            <a:spLocks noGrp="1"/>
          </p:cNvSpPr>
          <p:nvPr>
            <p:ph type="dt" sz="half" idx="7"/>
          </p:nvPr>
        </p:nvSpPr>
        <p:spPr>
          <a:xfrm>
            <a:off x="465511" y="6459787"/>
            <a:ext cx="2618512" cy="365129"/>
          </a:xfrm>
        </p:spPr>
        <p:txBody>
          <a:bodyPr/>
          <a:lstStyle>
            <a:lvl1pPr>
              <a:defRPr/>
            </a:lvl1pPr>
          </a:lstStyle>
          <a:p>
            <a:pPr lvl="0"/>
            <a:fld id="{6BE7C1F8-F6EF-4AF7-AF74-FD2CBA087806}" type="datetime1">
              <a:rPr lang="sv-SE"/>
              <a:pPr lvl="0"/>
              <a:t>2024-01-31</a:t>
            </a:fld>
            <a:endParaRPr lang="sv-SE"/>
          </a:p>
        </p:txBody>
      </p:sp>
      <p:sp>
        <p:nvSpPr>
          <p:cNvPr id="8" name="Footer Placeholder 5"/>
          <p:cNvSpPr txBox="1">
            <a:spLocks noGrp="1"/>
          </p:cNvSpPr>
          <p:nvPr>
            <p:ph type="ftr" sz="quarter" idx="9"/>
          </p:nvPr>
        </p:nvSpPr>
        <p:spPr>
          <a:xfrm>
            <a:off x="4800600" y="6459787"/>
            <a:ext cx="4648196" cy="365129"/>
          </a:xfrm>
        </p:spPr>
        <p:txBody>
          <a:bodyPr anchorCtr="0"/>
          <a:lstStyle>
            <a:lvl1pPr algn="l">
              <a:defRPr>
                <a:solidFill>
                  <a:srgbClr val="637052"/>
                </a:solidFill>
              </a:defRPr>
            </a:lvl1pPr>
          </a:lstStyle>
          <a:p>
            <a:pPr lvl="0"/>
            <a:r>
              <a:rPr lang="sv-SE"/>
              <a:t>Svenskt Register för Rehabiliteringsmedicin </a:t>
            </a:r>
          </a:p>
        </p:txBody>
      </p:sp>
      <p:sp>
        <p:nvSpPr>
          <p:cNvPr id="9" name="Slide Number Placeholder 6"/>
          <p:cNvSpPr txBox="1">
            <a:spLocks noGrp="1"/>
          </p:cNvSpPr>
          <p:nvPr>
            <p:ph type="sldNum" sz="quarter" idx="8"/>
          </p:nvPr>
        </p:nvSpPr>
        <p:spPr/>
        <p:txBody>
          <a:bodyPr/>
          <a:lstStyle>
            <a:lvl1pPr>
              <a:defRPr>
                <a:solidFill>
                  <a:srgbClr val="637052"/>
                </a:solidFill>
              </a:defRPr>
            </a:lvl1pPr>
          </a:lstStyle>
          <a:p>
            <a:pPr lvl="0"/>
            <a:fld id="{A877B928-8FFB-4986-BA74-FAEC36F03DDB}" type="slidenum">
              <a:t>‹#›</a:t>
            </a:fld>
            <a:endParaRPr lang="sv-SE"/>
          </a:p>
        </p:txBody>
      </p:sp>
    </p:spTree>
    <p:extLst>
      <p:ext uri="{BB962C8B-B14F-4D97-AF65-F5344CB8AC3E}">
        <p14:creationId xmlns:p14="http://schemas.microsoft.com/office/powerpoint/2010/main" val="104272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ectangle 7"/>
          <p:cNvSpPr/>
          <p:nvPr/>
        </p:nvSpPr>
        <p:spPr>
          <a:xfrm>
            <a:off x="0" y="4953003"/>
            <a:ext cx="12188823" cy="1904996"/>
          </a:xfrm>
          <a:prstGeom prst="rect">
            <a:avLst/>
          </a:prstGeom>
          <a:solidFill>
            <a:srgbClr val="BD582C"/>
          </a:solidFill>
          <a:ln cap="flat">
            <a:noFill/>
            <a:prstDash val="solid"/>
          </a:ln>
        </p:spPr>
        <p:txBody>
          <a:bodyPr lIns="0" tIns="0" rIns="0" bIns="0"/>
          <a:lstStyle/>
          <a:p>
            <a:endParaRPr lang="sv-SE"/>
          </a:p>
        </p:txBody>
      </p:sp>
      <p:sp>
        <p:nvSpPr>
          <p:cNvPr id="3" name="Rectangle 8"/>
          <p:cNvSpPr/>
          <p:nvPr/>
        </p:nvSpPr>
        <p:spPr>
          <a:xfrm>
            <a:off x="18" y="4915073"/>
            <a:ext cx="12188823" cy="64008"/>
          </a:xfrm>
          <a:prstGeom prst="rect">
            <a:avLst/>
          </a:prstGeom>
          <a:solidFill>
            <a:srgbClr val="E48312"/>
          </a:solidFill>
          <a:ln cap="flat">
            <a:noFill/>
            <a:prstDash val="solid"/>
          </a:ln>
        </p:spPr>
        <p:txBody>
          <a:bodyPr lIns="0" tIns="0" rIns="0" bIns="0"/>
          <a:lstStyle/>
          <a:p>
            <a:endParaRPr lang="sv-SE"/>
          </a:p>
        </p:txBody>
      </p:sp>
      <p:sp>
        <p:nvSpPr>
          <p:cNvPr id="4" name="Title 1"/>
          <p:cNvSpPr txBox="1">
            <a:spLocks noGrp="1"/>
          </p:cNvSpPr>
          <p:nvPr>
            <p:ph type="title"/>
          </p:nvPr>
        </p:nvSpPr>
        <p:spPr>
          <a:xfrm>
            <a:off x="1097280" y="5074920"/>
            <a:ext cx="10113264" cy="822960"/>
          </a:xfrm>
        </p:spPr>
        <p:txBody>
          <a:bodyPr tIns="0" bIns="0">
            <a:noAutofit/>
          </a:bodyPr>
          <a:lstStyle>
            <a:lvl1pPr>
              <a:defRPr sz="3600">
                <a:solidFill>
                  <a:srgbClr val="FFFFFF"/>
                </a:solidFill>
              </a:defRPr>
            </a:lvl1pPr>
          </a:lstStyle>
          <a:p>
            <a:pPr lvl="0"/>
            <a:r>
              <a:rPr lang="sv-SE"/>
              <a:t>Klicka här för att ändra mall för rubrikformat</a:t>
            </a:r>
            <a:endParaRPr lang="en-US"/>
          </a:p>
        </p:txBody>
      </p:sp>
      <p:sp>
        <p:nvSpPr>
          <p:cNvPr id="5" name="Picture Placeholder 2"/>
          <p:cNvSpPr txBox="1">
            <a:spLocks noGrp="1"/>
          </p:cNvSpPr>
          <p:nvPr>
            <p:ph type="pic" idx="1"/>
          </p:nvPr>
        </p:nvSpPr>
        <p:spPr>
          <a:xfrm>
            <a:off x="18" y="0"/>
            <a:ext cx="12191987" cy="4915073"/>
          </a:xfrm>
          <a:blipFill>
            <a:blip r:embed="rId2"/>
            <a:stretch>
              <a:fillRect/>
            </a:stretch>
          </a:blipFill>
        </p:spPr>
        <p:txBody>
          <a:bodyPr lIns="457200" tIns="457200"/>
          <a:lstStyle>
            <a:lvl1pPr marL="0" indent="0">
              <a:buNone/>
              <a:defRPr sz="3200">
                <a:solidFill>
                  <a:srgbClr val="FFFFFF"/>
                </a:solidFill>
              </a:defRPr>
            </a:lvl1pPr>
          </a:lstStyle>
          <a:p>
            <a:pPr lvl="0"/>
            <a:r>
              <a:rPr lang="sv-SE"/>
              <a:t>Klicka på ikonen för att lägga till en bild</a:t>
            </a:r>
            <a:endParaRPr lang="en-US"/>
          </a:p>
        </p:txBody>
      </p:sp>
      <p:sp>
        <p:nvSpPr>
          <p:cNvPr id="6" name="Text Placeholder 3"/>
          <p:cNvSpPr txBox="1">
            <a:spLocks noGrp="1"/>
          </p:cNvSpPr>
          <p:nvPr>
            <p:ph type="body" idx="2"/>
          </p:nvPr>
        </p:nvSpPr>
        <p:spPr>
          <a:xfrm>
            <a:off x="1097280" y="5907024"/>
            <a:ext cx="10113264" cy="594360"/>
          </a:xfrm>
        </p:spPr>
        <p:txBody>
          <a:bodyPr lIns="91440" tIns="0" rIns="91440" bIns="0"/>
          <a:lstStyle>
            <a:lvl1pPr marL="0" indent="0">
              <a:spcBef>
                <a:spcPts val="0"/>
              </a:spcBef>
              <a:spcAft>
                <a:spcPts val="600"/>
              </a:spcAft>
              <a:buNone/>
              <a:defRPr sz="1500">
                <a:solidFill>
                  <a:srgbClr val="FFFFFF"/>
                </a:solidFill>
              </a:defRPr>
            </a:lvl1pPr>
          </a:lstStyle>
          <a:p>
            <a:pPr lvl="0"/>
            <a:r>
              <a:rPr lang="sv-SE"/>
              <a:t>Klicka här för att ändra format på bakgrundstexten</a:t>
            </a:r>
          </a:p>
        </p:txBody>
      </p:sp>
      <p:sp>
        <p:nvSpPr>
          <p:cNvPr id="7" name="Date Placeholder 4"/>
          <p:cNvSpPr txBox="1">
            <a:spLocks noGrp="1"/>
          </p:cNvSpPr>
          <p:nvPr>
            <p:ph type="dt" sz="half" idx="7"/>
          </p:nvPr>
        </p:nvSpPr>
        <p:spPr/>
        <p:txBody>
          <a:bodyPr/>
          <a:lstStyle>
            <a:lvl1pPr>
              <a:defRPr/>
            </a:lvl1pPr>
          </a:lstStyle>
          <a:p>
            <a:pPr lvl="0"/>
            <a:fld id="{59183454-3634-468F-BC04-FBA0717C08A8}" type="datetime1">
              <a:rPr lang="sv-SE"/>
              <a:pPr lvl="0"/>
              <a:t>2024-01-31</a:t>
            </a:fld>
            <a:endParaRPr lang="sv-SE"/>
          </a:p>
        </p:txBody>
      </p:sp>
      <p:sp>
        <p:nvSpPr>
          <p:cNvPr id="8" name="Footer Placeholder 5"/>
          <p:cNvSpPr txBox="1">
            <a:spLocks noGrp="1"/>
          </p:cNvSpPr>
          <p:nvPr>
            <p:ph type="ftr" sz="quarter" idx="9"/>
          </p:nvPr>
        </p:nvSpPr>
        <p:spPr/>
        <p:txBody>
          <a:bodyPr/>
          <a:lstStyle>
            <a:lvl1pPr>
              <a:defRPr/>
            </a:lvl1pPr>
          </a:lstStyle>
          <a:p>
            <a:pPr lvl="0"/>
            <a:r>
              <a:rPr lang="sv-SE"/>
              <a:t>Svenskt Register för Rehabiliteringsmedicin </a:t>
            </a:r>
          </a:p>
        </p:txBody>
      </p:sp>
      <p:sp>
        <p:nvSpPr>
          <p:cNvPr id="9" name="Slide Number Placeholder 6"/>
          <p:cNvSpPr txBox="1">
            <a:spLocks noGrp="1"/>
          </p:cNvSpPr>
          <p:nvPr>
            <p:ph type="sldNum" sz="quarter" idx="8"/>
          </p:nvPr>
        </p:nvSpPr>
        <p:spPr/>
        <p:txBody>
          <a:bodyPr/>
          <a:lstStyle>
            <a:lvl1pPr>
              <a:defRPr/>
            </a:lvl1pPr>
          </a:lstStyle>
          <a:p>
            <a:pPr lvl="0"/>
            <a:fld id="{552701F8-0330-4675-81E0-6AED15286BDB}" type="slidenum">
              <a:t>‹#›</a:t>
            </a:fld>
            <a:endParaRPr lang="sv-SE"/>
          </a:p>
        </p:txBody>
      </p:sp>
    </p:spTree>
    <p:extLst>
      <p:ext uri="{BB962C8B-B14F-4D97-AF65-F5344CB8AC3E}">
        <p14:creationId xmlns:p14="http://schemas.microsoft.com/office/powerpoint/2010/main" val="207365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400800"/>
            <a:ext cx="12191996" cy="457200"/>
          </a:xfrm>
          <a:prstGeom prst="rect">
            <a:avLst/>
          </a:prstGeom>
          <a:solidFill>
            <a:srgbClr val="BD582C"/>
          </a:solidFill>
          <a:ln cap="flat">
            <a:noFill/>
            <a:prstDash val="solid"/>
          </a:ln>
        </p:spPr>
        <p:txBody>
          <a:bodyPr lIns="0" tIns="0" rIns="0" bIns="0"/>
          <a:lstStyle/>
          <a:p>
            <a:endParaRPr lang="sv-SE"/>
          </a:p>
        </p:txBody>
      </p:sp>
      <p:sp>
        <p:nvSpPr>
          <p:cNvPr id="3" name="Rectangle 8"/>
          <p:cNvSpPr/>
          <p:nvPr/>
        </p:nvSpPr>
        <p:spPr>
          <a:xfrm>
            <a:off x="0" y="6334313"/>
            <a:ext cx="12191996" cy="66001"/>
          </a:xfrm>
          <a:prstGeom prst="rect">
            <a:avLst/>
          </a:prstGeom>
          <a:solidFill>
            <a:srgbClr val="E48312"/>
          </a:solidFill>
          <a:ln cap="flat">
            <a:noFill/>
            <a:prstDash val="solid"/>
          </a:ln>
        </p:spPr>
        <p:txBody>
          <a:bodyPr lIns="0" tIns="0" rIns="0" bIns="0"/>
          <a:lstStyle/>
          <a:p>
            <a:endParaRPr lang="sv-SE"/>
          </a:p>
        </p:txBody>
      </p:sp>
      <p:sp>
        <p:nvSpPr>
          <p:cNvPr id="4" name="Title Placeholder 1"/>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sv-SE"/>
              <a:t>Klicka här för att ändra mall för rubrikformat</a:t>
            </a:r>
            <a:endParaRPr lang="en-US"/>
          </a:p>
        </p:txBody>
      </p:sp>
      <p:sp>
        <p:nvSpPr>
          <p:cNvPr id="5" name="Text Placeholder 2"/>
          <p:cNvSpPr txBox="1">
            <a:spLocks noGrp="1"/>
          </p:cNvSpPr>
          <p:nvPr>
            <p:ph type="body"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Date Placeholder 3"/>
          <p:cNvSpPr txBox="1">
            <a:spLocks noGrp="1"/>
          </p:cNvSpPr>
          <p:nvPr>
            <p:ph type="dt" sz="half" idx="2"/>
          </p:nvPr>
        </p:nvSpPr>
        <p:spPr>
          <a:xfrm>
            <a:off x="1097280" y="6459787"/>
            <a:ext cx="2472272"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sv-SE" sz="900" b="0" i="0" u="none" strike="noStrike" kern="1200" cap="none" spc="0" baseline="0">
                <a:solidFill>
                  <a:srgbClr val="FFFFFF"/>
                </a:solidFill>
                <a:uFillTx/>
                <a:latin typeface="Calibri"/>
              </a:defRPr>
            </a:lvl1pPr>
          </a:lstStyle>
          <a:p>
            <a:pPr lvl="0"/>
            <a:fld id="{F30089FC-4E13-4A23-9409-F39CA886B6A3}" type="datetime1">
              <a:rPr lang="sv-SE"/>
              <a:pPr lvl="0"/>
              <a:t>2024-01-31</a:t>
            </a:fld>
            <a:endParaRPr lang="sv-SE"/>
          </a:p>
        </p:txBody>
      </p:sp>
      <p:sp>
        <p:nvSpPr>
          <p:cNvPr id="7" name="Footer Placeholder 4"/>
          <p:cNvSpPr txBox="1">
            <a:spLocks noGrp="1"/>
          </p:cNvSpPr>
          <p:nvPr>
            <p:ph type="ftr" sz="quarter" idx="3"/>
          </p:nvPr>
        </p:nvSpPr>
        <p:spPr>
          <a:xfrm>
            <a:off x="3686184" y="6459787"/>
            <a:ext cx="4822801"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sv-SE" sz="900" b="0" i="0" u="none" strike="noStrike" kern="1200" cap="all" spc="0" baseline="0">
                <a:solidFill>
                  <a:srgbClr val="FFFFFF"/>
                </a:solidFill>
                <a:uFillTx/>
                <a:latin typeface="Calibri"/>
              </a:defRPr>
            </a:lvl1pPr>
          </a:lstStyle>
          <a:p>
            <a:pPr lvl="0"/>
            <a:r>
              <a:rPr lang="sv-SE"/>
              <a:t>Svenskt Register för Rehabiliteringsmedicin </a:t>
            </a:r>
          </a:p>
        </p:txBody>
      </p:sp>
      <p:sp>
        <p:nvSpPr>
          <p:cNvPr id="8" name="Slide Number Placeholder 5"/>
          <p:cNvSpPr txBox="1">
            <a:spLocks noGrp="1"/>
          </p:cNvSpPr>
          <p:nvPr>
            <p:ph type="sldNum" sz="quarter" idx="4"/>
          </p:nvPr>
        </p:nvSpPr>
        <p:spPr>
          <a:xfrm>
            <a:off x="9900455" y="6459787"/>
            <a:ext cx="131202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sv-SE" sz="1050" b="0" i="0" u="none" strike="noStrike" kern="1200" cap="none" spc="0" baseline="0">
                <a:solidFill>
                  <a:srgbClr val="FFFFFF"/>
                </a:solidFill>
                <a:uFillTx/>
                <a:latin typeface="Calibri"/>
              </a:defRPr>
            </a:lvl1pPr>
          </a:lstStyle>
          <a:p>
            <a:pPr lvl="0"/>
            <a:fld id="{DEB48836-F04B-4056-A6FB-2E0D74EB5709}" type="slidenum">
              <a:t>‹#›</a:t>
            </a:fld>
            <a:endParaRPr lang="sv-SE"/>
          </a:p>
        </p:txBody>
      </p:sp>
      <p:cxnSp>
        <p:nvCxnSpPr>
          <p:cNvPr id="9" name="Straight Connector 9"/>
          <p:cNvCxnSpPr/>
          <p:nvPr/>
        </p:nvCxnSpPr>
        <p:spPr>
          <a:xfrm>
            <a:off x="1193529" y="1737844"/>
            <a:ext cx="9966960" cy="0"/>
          </a:xfrm>
          <a:prstGeom prst="straightConnector1">
            <a:avLst/>
          </a:prstGeom>
          <a:noFill/>
          <a:ln w="6345" cap="flat">
            <a:solidFill>
              <a:srgbClr val="7F7F7F"/>
            </a:solidFill>
            <a:prstDash val="soli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85000"/>
        </a:lnSpc>
        <a:spcBef>
          <a:spcPts val="0"/>
        </a:spcBef>
        <a:spcAft>
          <a:spcPts val="0"/>
        </a:spcAft>
        <a:buNone/>
        <a:tabLst/>
        <a:defRPr lang="sv-SE" sz="4800" b="0" i="0" u="none" strike="noStrike" kern="1200" cap="none" spc="-50" baseline="0">
          <a:solidFill>
            <a:srgbClr val="404040"/>
          </a:solidFill>
          <a:uFillTx/>
          <a:latin typeface="Calibri Light"/>
        </a:defRPr>
      </a:lvl1pPr>
    </p:titleStyle>
    <p:bodyStyle>
      <a:lvl1pPr marL="91440" marR="0" lvl="0" indent="-91440" algn="l" defTabSz="914400" rtl="0" fontAlgn="auto" hangingPunct="1">
        <a:lnSpc>
          <a:spcPct val="90000"/>
        </a:lnSpc>
        <a:spcBef>
          <a:spcPts val="1200"/>
        </a:spcBef>
        <a:spcAft>
          <a:spcPts val="200"/>
        </a:spcAft>
        <a:buClr>
          <a:srgbClr val="E48312"/>
        </a:buClr>
        <a:buSzPct val="100000"/>
        <a:buFont typeface="Calibri" pitchFamily="34"/>
        <a:buChar char=" "/>
        <a:tabLst/>
        <a:defRPr lang="sv-SE"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sv-SE"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sv-SE"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sv-SE"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sv-SE"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ubrik 1"/>
          <p:cNvSpPr txBox="1">
            <a:spLocks noGrp="1"/>
          </p:cNvSpPr>
          <p:nvPr>
            <p:ph type="ctrTitle"/>
          </p:nvPr>
        </p:nvSpPr>
        <p:spPr>
          <a:xfrm>
            <a:off x="1005256" y="0"/>
            <a:ext cx="10058400" cy="3566160"/>
          </a:xfrm>
        </p:spPr>
        <p:txBody>
          <a:bodyPr/>
          <a:lstStyle/>
          <a:p>
            <a:pPr lvl="0"/>
            <a:r>
              <a:rPr lang="sv-SE" sz="7200" dirty="0" err="1" smtClean="0"/>
              <a:t>SveReh</a:t>
            </a:r>
            <a:r>
              <a:rPr lang="sv-SE" sz="7200" dirty="0" smtClean="0"/>
              <a:t> </a:t>
            </a:r>
            <a:r>
              <a:rPr lang="sv-SE" sz="7200" dirty="0"/>
              <a:t/>
            </a:r>
            <a:br>
              <a:rPr lang="sv-SE" sz="7200" dirty="0"/>
            </a:br>
            <a:r>
              <a:rPr lang="sv-SE" sz="2800" dirty="0" smtClean="0"/>
              <a:t>Svenskt </a:t>
            </a:r>
            <a:r>
              <a:rPr lang="sv-SE" sz="2800" dirty="0"/>
              <a:t>Register för Rehabiliteringsmedicin</a:t>
            </a:r>
            <a:br>
              <a:rPr lang="sv-SE" sz="2800" dirty="0"/>
            </a:br>
            <a:r>
              <a:rPr lang="sv-SE" sz="2800" dirty="0"/>
              <a:t>(tidigare </a:t>
            </a:r>
            <a:r>
              <a:rPr lang="sv-SE" sz="2800" dirty="0" err="1"/>
              <a:t>WebRehab</a:t>
            </a:r>
            <a:r>
              <a:rPr lang="sv-SE" sz="2800" dirty="0"/>
              <a:t>) </a:t>
            </a:r>
          </a:p>
        </p:txBody>
      </p:sp>
      <p:sp>
        <p:nvSpPr>
          <p:cNvPr id="4" name="Platshållare för sidfot 4"/>
          <p:cNvSpPr txBox="1"/>
          <p:nvPr/>
        </p:nvSpPr>
        <p:spPr>
          <a:xfrm>
            <a:off x="3686184" y="6459787"/>
            <a:ext cx="4822801"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all" spc="0" baseline="0">
                <a:solidFill>
                  <a:srgbClr val="FFFFFF"/>
                </a:solidFill>
                <a:uFillTx/>
                <a:latin typeface="Calibri"/>
              </a:rPr>
              <a:t>Svenskt Register för Rehabiliteringsmedicin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07754" y="263566"/>
            <a:ext cx="6484246" cy="5502519"/>
          </a:xfrm>
          <a:prstGeom prst="rect">
            <a:avLst/>
          </a:prstGeom>
        </p:spPr>
      </p:pic>
      <p:pic>
        <p:nvPicPr>
          <p:cNvPr id="3" name="Picture 2"/>
          <p:cNvPicPr>
            <a:picLocks noChangeAspect="1"/>
          </p:cNvPicPr>
          <p:nvPr/>
        </p:nvPicPr>
        <p:blipFill>
          <a:blip r:embed="rId3"/>
          <a:stretch>
            <a:fillRect/>
          </a:stretch>
        </p:blipFill>
        <p:spPr>
          <a:xfrm>
            <a:off x="138479" y="263566"/>
            <a:ext cx="6191983" cy="5751471"/>
          </a:xfrm>
          <a:prstGeom prst="rect">
            <a:avLst/>
          </a:prstGeom>
        </p:spPr>
      </p:pic>
    </p:spTree>
    <p:extLst>
      <p:ext uri="{BB962C8B-B14F-4D97-AF65-F5344CB8AC3E}">
        <p14:creationId xmlns:p14="http://schemas.microsoft.com/office/powerpoint/2010/main" val="18698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307"/>
            <a:ext cx="4519109" cy="5992062"/>
          </a:xfrm>
          <a:prstGeom prst="rect">
            <a:avLst/>
          </a:prstGeom>
        </p:spPr>
      </p:pic>
      <p:sp>
        <p:nvSpPr>
          <p:cNvPr id="4" name="Rectangle 3"/>
          <p:cNvSpPr/>
          <p:nvPr/>
        </p:nvSpPr>
        <p:spPr>
          <a:xfrm>
            <a:off x="4053254" y="911349"/>
            <a:ext cx="7860323" cy="4886466"/>
          </a:xfrm>
          <a:prstGeom prst="rect">
            <a:avLst/>
          </a:prstGeom>
        </p:spPr>
        <p:txBody>
          <a:bodyPr wrap="square">
            <a:spAutoFit/>
          </a:bodyPr>
          <a:lstStyle/>
          <a:p>
            <a:pPr>
              <a:lnSpc>
                <a:spcPct val="107000"/>
              </a:lnSpc>
              <a:spcAft>
                <a:spcPts val="800"/>
              </a:spcAft>
            </a:pPr>
            <a:r>
              <a:rPr lang="sv-SE" sz="2000" dirty="0">
                <a:latin typeface="Calibri" panose="020F0502020204030204" pitchFamily="34" charset="0"/>
                <a:ea typeface="Calibri" panose="020F0502020204030204" pitchFamily="34" charset="0"/>
                <a:cs typeface="Times New Roman" panose="02020603050405020304" pitchFamily="18" charset="0"/>
              </a:rPr>
              <a:t>I </a:t>
            </a:r>
            <a:r>
              <a:rPr lang="sv-SE" sz="2000" dirty="0" err="1">
                <a:latin typeface="Calibri" panose="020F0502020204030204" pitchFamily="34" charset="0"/>
                <a:ea typeface="Calibri" panose="020F0502020204030204" pitchFamily="34" charset="0"/>
                <a:cs typeface="Times New Roman" panose="02020603050405020304" pitchFamily="18" charset="0"/>
              </a:rPr>
              <a:t>SveReh</a:t>
            </a:r>
            <a:r>
              <a:rPr lang="sv-SE" sz="2000" dirty="0">
                <a:latin typeface="Calibri" panose="020F0502020204030204" pitchFamily="34" charset="0"/>
                <a:ea typeface="Calibri" panose="020F0502020204030204" pitchFamily="34" charset="0"/>
                <a:cs typeface="Times New Roman" panose="02020603050405020304" pitchFamily="18" charset="0"/>
              </a:rPr>
              <a:t> finns 26 enheter som är aktiva. 5 regioner saknar enheter som deltar (Region Jämtland, Region Västernorrland, Region Södermanland, Region Kalmar och Region Gotland</a:t>
            </a:r>
            <a:r>
              <a:rPr lang="sv-SE" sz="20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sz="2000" dirty="0" smtClean="0">
                <a:latin typeface="Calibri" panose="020F0502020204030204" pitchFamily="34" charset="0"/>
                <a:ea typeface="Calibri" panose="020F0502020204030204" pitchFamily="34" charset="0"/>
                <a:cs typeface="Times New Roman" panose="02020603050405020304" pitchFamily="18" charset="0"/>
              </a:rPr>
              <a:t> </a:t>
            </a:r>
            <a:r>
              <a:rPr lang="sv-SE" sz="2000" dirty="0">
                <a:latin typeface="Calibri" panose="020F0502020204030204" pitchFamily="34" charset="0"/>
                <a:ea typeface="Calibri" panose="020F0502020204030204" pitchFamily="34" charset="0"/>
                <a:cs typeface="Times New Roman" panose="02020603050405020304" pitchFamily="18" charset="0"/>
              </a:rPr>
              <a:t>I Jämtland finns en rehabiliteringsmedicinsk enhet med sluten och öppenvård. </a:t>
            </a:r>
            <a:endParaRPr lang="sv-SE"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dirty="0" smtClean="0">
                <a:latin typeface="Calibri" panose="020F0502020204030204" pitchFamily="34" charset="0"/>
                <a:ea typeface="Calibri" panose="020F0502020204030204" pitchFamily="34" charset="0"/>
                <a:cs typeface="Times New Roman" panose="02020603050405020304" pitchFamily="18" charset="0"/>
              </a:rPr>
              <a:t>I </a:t>
            </a:r>
            <a:r>
              <a:rPr lang="sv-SE" sz="2000" dirty="0">
                <a:latin typeface="Calibri" panose="020F0502020204030204" pitchFamily="34" charset="0"/>
                <a:ea typeface="Calibri" panose="020F0502020204030204" pitchFamily="34" charset="0"/>
                <a:cs typeface="Times New Roman" panose="02020603050405020304" pitchFamily="18" charset="0"/>
              </a:rPr>
              <a:t>Region Södermanland finns en enhet som arbetar med rehabilitering i öppenvård med smärtinriktning (och deltar i NRS). </a:t>
            </a:r>
            <a:endParaRPr lang="sv-SE"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dirty="0" smtClean="0">
                <a:latin typeface="Calibri" panose="020F0502020204030204" pitchFamily="34" charset="0"/>
                <a:ea typeface="Calibri" panose="020F0502020204030204" pitchFamily="34" charset="0"/>
                <a:cs typeface="Times New Roman" panose="02020603050405020304" pitchFamily="18" charset="0"/>
              </a:rPr>
              <a:t>Region </a:t>
            </a:r>
            <a:r>
              <a:rPr lang="sv-SE" sz="2000" dirty="0">
                <a:latin typeface="Calibri" panose="020F0502020204030204" pitchFamily="34" charset="0"/>
                <a:ea typeface="Calibri" panose="020F0502020204030204" pitchFamily="34" charset="0"/>
                <a:cs typeface="Times New Roman" panose="02020603050405020304" pitchFamily="18" charset="0"/>
              </a:rPr>
              <a:t>Kalmar saknar specialiserad rehabilitering. </a:t>
            </a:r>
            <a:endParaRPr lang="sv-SE"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dirty="0" smtClean="0">
                <a:latin typeface="Calibri" panose="020F0502020204030204" pitchFamily="34" charset="0"/>
                <a:ea typeface="Calibri" panose="020F0502020204030204" pitchFamily="34" charset="0"/>
                <a:cs typeface="Times New Roman" panose="02020603050405020304" pitchFamily="18" charset="0"/>
              </a:rPr>
              <a:t>22/26 har svarat </a:t>
            </a:r>
          </a:p>
          <a:p>
            <a:pPr>
              <a:lnSpc>
                <a:spcPct val="107000"/>
              </a:lnSpc>
              <a:spcAft>
                <a:spcPts val="800"/>
              </a:spcAft>
            </a:pPr>
            <a:r>
              <a:rPr lang="sv-SE" sz="2000" dirty="0" smtClean="0">
                <a:latin typeface="Calibri" panose="020F0502020204030204" pitchFamily="34" charset="0"/>
                <a:ea typeface="Calibri" panose="020F0502020204030204" pitchFamily="34" charset="0"/>
                <a:cs typeface="Times New Roman" panose="02020603050405020304" pitchFamily="18" charset="0"/>
              </a:rPr>
              <a:t>Av </a:t>
            </a:r>
            <a:r>
              <a:rPr lang="sv-SE" sz="2000" dirty="0">
                <a:latin typeface="Calibri" panose="020F0502020204030204" pitchFamily="34" charset="0"/>
                <a:ea typeface="Calibri" panose="020F0502020204030204" pitchFamily="34" charset="0"/>
                <a:cs typeface="Times New Roman" panose="02020603050405020304" pitchFamily="18" charset="0"/>
              </a:rPr>
              <a:t>de 4 som inte svarat på enkäten bedriver 2 akutvårdsrehabilitering (Sävar och Västerås) och en enhet (Furuhöjden rehabiliteringscenter tillhandahåller såväl akutvårdsrehabilitering som </a:t>
            </a:r>
            <a:r>
              <a:rPr lang="sv-SE" sz="2000" dirty="0" err="1">
                <a:latin typeface="Calibri" panose="020F0502020204030204" pitchFamily="34" charset="0"/>
                <a:ea typeface="Calibri" panose="020F0502020204030204" pitchFamily="34" charset="0"/>
                <a:cs typeface="Times New Roman" panose="02020603050405020304" pitchFamily="18" charset="0"/>
              </a:rPr>
              <a:t>sub</a:t>
            </a:r>
            <a:r>
              <a:rPr lang="sv-SE" sz="2000" dirty="0">
                <a:latin typeface="Calibri" panose="020F0502020204030204" pitchFamily="34" charset="0"/>
                <a:ea typeface="Calibri" panose="020F0502020204030204" pitchFamily="34" charset="0"/>
                <a:cs typeface="Times New Roman" panose="02020603050405020304" pitchFamily="18" charset="0"/>
              </a:rPr>
              <a:t>-akut) och en enhet enbart planerad rehabilitering (</a:t>
            </a:r>
            <a:r>
              <a:rPr lang="sv-SE" sz="2000" dirty="0" err="1">
                <a:latin typeface="Calibri" panose="020F0502020204030204" pitchFamily="34" charset="0"/>
                <a:ea typeface="Calibri" panose="020F0502020204030204" pitchFamily="34" charset="0"/>
                <a:cs typeface="Times New Roman" panose="02020603050405020304" pitchFamily="18" charset="0"/>
              </a:rPr>
              <a:t>Mälargården</a:t>
            </a:r>
            <a:r>
              <a:rPr lang="sv-SE" sz="20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4260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76BA013-EF37-891F-EE18-8E2F3F49D8D6}"/>
              </a:ext>
            </a:extLst>
          </p:cNvPr>
          <p:cNvGraphicFramePr/>
          <p:nvPr>
            <p:extLst>
              <p:ext uri="{D42A27DB-BD31-4B8C-83A1-F6EECF244321}">
                <p14:modId xmlns:p14="http://schemas.microsoft.com/office/powerpoint/2010/main" val="3773532164"/>
              </p:ext>
            </p:extLst>
          </p:nvPr>
        </p:nvGraphicFramePr>
        <p:xfrm>
          <a:off x="2926373" y="404446"/>
          <a:ext cx="6339254" cy="5873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889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3E1391C-8952-CB19-80D8-3ABCE89C2793}"/>
              </a:ext>
            </a:extLst>
          </p:cNvPr>
          <p:cNvGraphicFramePr/>
          <p:nvPr>
            <p:extLst>
              <p:ext uri="{D42A27DB-BD31-4B8C-83A1-F6EECF244321}">
                <p14:modId xmlns:p14="http://schemas.microsoft.com/office/powerpoint/2010/main" val="4026234346"/>
              </p:ext>
            </p:extLst>
          </p:nvPr>
        </p:nvGraphicFramePr>
        <p:xfrm>
          <a:off x="3125586" y="473824"/>
          <a:ext cx="5694218" cy="5835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273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3119" y="0"/>
            <a:ext cx="8898182" cy="6394718"/>
          </a:xfrm>
          <a:prstGeom prst="rect">
            <a:avLst/>
          </a:prstGeom>
        </p:spPr>
      </p:pic>
    </p:spTree>
    <p:extLst>
      <p:ext uri="{BB962C8B-B14F-4D97-AF65-F5344CB8AC3E}">
        <p14:creationId xmlns:p14="http://schemas.microsoft.com/office/powerpoint/2010/main" val="96684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8FCE903-2D45-8A5B-C428-8DC89CC40F85}"/>
              </a:ext>
            </a:extLst>
          </p:cNvPr>
          <p:cNvGraphicFramePr/>
          <p:nvPr>
            <p:extLst>
              <p:ext uri="{D42A27DB-BD31-4B8C-83A1-F6EECF244321}">
                <p14:modId xmlns:p14="http://schemas.microsoft.com/office/powerpoint/2010/main" val="4062903189"/>
              </p:ext>
            </p:extLst>
          </p:nvPr>
        </p:nvGraphicFramePr>
        <p:xfrm>
          <a:off x="2552701" y="413238"/>
          <a:ext cx="7086599" cy="5679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604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9207" y="1005254"/>
            <a:ext cx="1457325" cy="4953000"/>
          </a:xfrm>
          <a:prstGeom prst="rect">
            <a:avLst/>
          </a:prstGeom>
        </p:spPr>
      </p:pic>
    </p:spTree>
    <p:extLst>
      <p:ext uri="{BB962C8B-B14F-4D97-AF65-F5344CB8AC3E}">
        <p14:creationId xmlns:p14="http://schemas.microsoft.com/office/powerpoint/2010/main" val="138357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8291"/>
            <a:ext cx="6096000" cy="4729821"/>
          </a:xfrm>
          <a:prstGeom prst="rect">
            <a:avLst/>
          </a:prstGeom>
        </p:spPr>
        <p:txBody>
          <a:bodyPr>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Tjugoen enheter erbjuder a</a:t>
            </a:r>
            <a:r>
              <a:rPr lang="sv-SE" dirty="0">
                <a:solidFill>
                  <a:srgbClr val="000000"/>
                </a:solidFill>
                <a:latin typeface="Calibri" panose="020F0502020204030204" pitchFamily="34" charset="0"/>
                <a:ea typeface="Times New Roman" panose="02020603050405020304" pitchFamily="18" charset="0"/>
                <a:cs typeface="Calibri" panose="020F0502020204030204" pitchFamily="34" charset="0"/>
              </a:rPr>
              <a:t>lla patienter en inledande funktionsbedömning för att fastställa rehabiliteringsbehov och för att få en individualiserad rehabiliteringsplan. Behandlingen innefattar repetitiv och intensiv och uppgiftsspecifik träning som utmanar patienten att skaffa nödvändiga färdigheter för att utföra funktionella uppgifter och aktiviteter.  Patienterna  får anpassad träning (såsom användning av särskild utrustning) för att förbättra utförandet av specifika funktionella uppgifter. Patienter uppmärksammas på sin ökade risk för fall och utbildas i och erbjuds försiktighetsåtgärder för att minska risken att falla. </a:t>
            </a:r>
            <a:endParaRPr lang="sv-SE"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sv-SE"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Fyra </a:t>
            </a:r>
            <a:r>
              <a:rPr lang="sv-SE" dirty="0">
                <a:solidFill>
                  <a:srgbClr val="000000"/>
                </a:solidFill>
                <a:latin typeface="Calibri" panose="020F0502020204030204" pitchFamily="34" charset="0"/>
                <a:ea typeface="Times New Roman" panose="02020603050405020304" pitchFamily="18" charset="0"/>
                <a:cs typeface="Calibri" panose="020F0502020204030204" pitchFamily="34" charset="0"/>
              </a:rPr>
              <a:t>enheter (av 22) har tillgång till robot-teknologi för rehabilitering av patienterna. </a:t>
            </a:r>
            <a:endParaRPr lang="sv-SE"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sv-SE"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Annan </a:t>
            </a:r>
            <a:r>
              <a:rPr lang="sv-SE" dirty="0">
                <a:solidFill>
                  <a:srgbClr val="000000"/>
                </a:solidFill>
                <a:latin typeface="Calibri" panose="020F0502020204030204" pitchFamily="34" charset="0"/>
                <a:ea typeface="Times New Roman" panose="02020603050405020304" pitchFamily="18" charset="0"/>
                <a:cs typeface="Calibri" panose="020F0502020204030204" pitchFamily="34" charset="0"/>
              </a:rPr>
              <a:t>teknologi (exempelvis datorspel) används ibland vid 14 enheter, ofta vid 2 och 5 enheter använde aldrig teknologi.</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072145" y="290146"/>
            <a:ext cx="4047711" cy="584775"/>
          </a:xfrm>
          <a:prstGeom prst="rect">
            <a:avLst/>
          </a:prstGeom>
          <a:noFill/>
        </p:spPr>
        <p:txBody>
          <a:bodyPr wrap="none" rtlCol="0">
            <a:spAutoFit/>
          </a:bodyPr>
          <a:lstStyle/>
          <a:p>
            <a:r>
              <a:rPr lang="en-GB" sz="3200" dirty="0" err="1" smtClean="0"/>
              <a:t>Innehåll</a:t>
            </a:r>
            <a:r>
              <a:rPr lang="en-GB" sz="3200" dirty="0" smtClean="0"/>
              <a:t> i </a:t>
            </a:r>
            <a:r>
              <a:rPr lang="en-GB" sz="3200" dirty="0" err="1" smtClean="0"/>
              <a:t>rehabilitering</a:t>
            </a:r>
            <a:endParaRPr lang="sv-SE" sz="3200" dirty="0"/>
          </a:p>
        </p:txBody>
      </p:sp>
    </p:spTree>
    <p:extLst>
      <p:ext uri="{BB962C8B-B14F-4D97-AF65-F5344CB8AC3E}">
        <p14:creationId xmlns:p14="http://schemas.microsoft.com/office/powerpoint/2010/main" val="108448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7695" y="1811216"/>
            <a:ext cx="9049231" cy="3217984"/>
          </a:xfrm>
          <a:prstGeom prst="rect">
            <a:avLst/>
          </a:prstGeom>
        </p:spPr>
      </p:pic>
    </p:spTree>
    <p:extLst>
      <p:ext uri="{BB962C8B-B14F-4D97-AF65-F5344CB8AC3E}">
        <p14:creationId xmlns:p14="http://schemas.microsoft.com/office/powerpoint/2010/main" val="416857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Återbli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TotalTime>
  <Words>277</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Återblick</vt:lpstr>
      <vt:lpstr>SveReh  Svenskt Register för Rehabiliteringsmedicin (tidigare WebRehab)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SveReh  Registerforum  11 oktober 2022  Svenskt Register för Rehabiliteringsmedicin (tidigare WebRehab)</dc:title>
  <dc:creator>Karlberg Maria</dc:creator>
  <cp:lastModifiedBy>Katharina Stibrant Sunnerhagen</cp:lastModifiedBy>
  <cp:revision>15</cp:revision>
  <dcterms:created xsi:type="dcterms:W3CDTF">2022-10-10T11:24:50Z</dcterms:created>
  <dcterms:modified xsi:type="dcterms:W3CDTF">2024-01-31T06:16:58Z</dcterms:modified>
</cp:coreProperties>
</file>