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74" r:id="rId3"/>
    <p:sldId id="280" r:id="rId4"/>
    <p:sldId id="275" r:id="rId5"/>
    <p:sldId id="276" r:id="rId6"/>
    <p:sldId id="259" r:id="rId7"/>
    <p:sldId id="278" r:id="rId8"/>
    <p:sldId id="264" r:id="rId9"/>
    <p:sldId id="265" r:id="rId10"/>
    <p:sldId id="261" r:id="rId11"/>
    <p:sldId id="262" r:id="rId12"/>
    <p:sldId id="263" r:id="rId13"/>
    <p:sldId id="281" r:id="rId14"/>
    <p:sldId id="266" r:id="rId15"/>
    <p:sldId id="267" r:id="rId16"/>
    <p:sldId id="269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BD582C"/>
    <a:srgbClr val="5B9BD5"/>
    <a:srgbClr val="E48312"/>
    <a:srgbClr val="A75F0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796" autoAdjust="0"/>
  </p:normalViewPr>
  <p:slideViewPr>
    <p:cSldViewPr snapToGrid="0">
      <p:cViewPr varScale="1">
        <p:scale>
          <a:sx n="76" d="100"/>
          <a:sy n="76" d="100"/>
        </p:scale>
        <p:origin x="532" y="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berg Maria" userId="dc2cff90-2727-4c76-b306-aa5c03354f49" providerId="ADAL" clId="{A40B6AE9-5A85-45E3-92A9-8B2EAB8CDF40}"/>
    <pc:docChg chg="custSel modSld">
      <pc:chgData name="Karlberg Maria" userId="dc2cff90-2727-4c76-b306-aa5c03354f49" providerId="ADAL" clId="{A40B6AE9-5A85-45E3-92A9-8B2EAB8CDF40}" dt="2024-01-31T08:26:21.534" v="2" actId="478"/>
      <pc:docMkLst>
        <pc:docMk/>
      </pc:docMkLst>
      <pc:sldChg chg="delSp mod">
        <pc:chgData name="Karlberg Maria" userId="dc2cff90-2727-4c76-b306-aa5c03354f49" providerId="ADAL" clId="{A40B6AE9-5A85-45E3-92A9-8B2EAB8CDF40}" dt="2024-01-31T08:26:21.534" v="2" actId="478"/>
        <pc:sldMkLst>
          <pc:docMk/>
          <pc:sldMk cId="757892508" sldId="267"/>
        </pc:sldMkLst>
        <pc:spChg chg="del">
          <ac:chgData name="Karlberg Maria" userId="dc2cff90-2727-4c76-b306-aa5c03354f49" providerId="ADAL" clId="{A40B6AE9-5A85-45E3-92A9-8B2EAB8CDF40}" dt="2024-01-31T08:26:21.534" v="2" actId="478"/>
          <ac:spMkLst>
            <pc:docMk/>
            <pc:sldMk cId="757892508" sldId="267"/>
            <ac:spMk id="2" creationId="{00000000-0000-0000-0000-000000000000}"/>
          </ac:spMkLst>
        </pc:spChg>
      </pc:sldChg>
      <pc:sldChg chg="delSp mod">
        <pc:chgData name="Karlberg Maria" userId="dc2cff90-2727-4c76-b306-aa5c03354f49" providerId="ADAL" clId="{A40B6AE9-5A85-45E3-92A9-8B2EAB8CDF40}" dt="2024-01-31T08:19:40.352" v="1" actId="478"/>
        <pc:sldMkLst>
          <pc:docMk/>
          <pc:sldMk cId="1421243158" sldId="278"/>
        </pc:sldMkLst>
        <pc:spChg chg="del">
          <ac:chgData name="Karlberg Maria" userId="dc2cff90-2727-4c76-b306-aa5c03354f49" providerId="ADAL" clId="{A40B6AE9-5A85-45E3-92A9-8B2EAB8CDF40}" dt="2024-01-31T08:19:40.352" v="1" actId="478"/>
          <ac:spMkLst>
            <pc:docMk/>
            <pc:sldMk cId="1421243158" sldId="278"/>
            <ac:spMk id="2" creationId="{00000000-0000-0000-0000-000000000000}"/>
          </ac:spMkLst>
        </pc:spChg>
      </pc:sldChg>
      <pc:sldChg chg="delSp mod">
        <pc:chgData name="Karlberg Maria" userId="dc2cff90-2727-4c76-b306-aa5c03354f49" providerId="ADAL" clId="{A40B6AE9-5A85-45E3-92A9-8B2EAB8CDF40}" dt="2024-01-31T08:16:21.887" v="0" actId="478"/>
        <pc:sldMkLst>
          <pc:docMk/>
          <pc:sldMk cId="27035399" sldId="280"/>
        </pc:sldMkLst>
        <pc:spChg chg="del">
          <ac:chgData name="Karlberg Maria" userId="dc2cff90-2727-4c76-b306-aa5c03354f49" providerId="ADAL" clId="{A40B6AE9-5A85-45E3-92A9-8B2EAB8CDF40}" dt="2024-01-31T08:16:21.887" v="0" actId="478"/>
          <ac:spMkLst>
            <pc:docMk/>
            <pc:sldMk cId="27035399" sldId="280"/>
            <ac:spMk id="2" creationId="{1CEAEEF3-5063-3C35-A06C-708D5C6E9B75}"/>
          </ac:spMkLst>
        </pc:spChg>
      </pc:sldChg>
    </pc:docChg>
  </pc:docChgLst>
  <pc:docChgLst>
    <pc:chgData name="Laura Serrano" userId="0c83293fc7f77743" providerId="LiveId" clId="{773C75B3-CE66-4B83-A296-C0212CBF55E7}"/>
    <pc:docChg chg="modSld">
      <pc:chgData name="Laura Serrano" userId="0c83293fc7f77743" providerId="LiveId" clId="{773C75B3-CE66-4B83-A296-C0212CBF55E7}" dt="2024-01-30T19:06:53.473" v="7" actId="6549"/>
      <pc:docMkLst>
        <pc:docMk/>
      </pc:docMkLst>
      <pc:sldChg chg="modNotesTx">
        <pc:chgData name="Laura Serrano" userId="0c83293fc7f77743" providerId="LiveId" clId="{773C75B3-CE66-4B83-A296-C0212CBF55E7}" dt="2024-01-30T19:06:47.838" v="6" actId="6549"/>
        <pc:sldMkLst>
          <pc:docMk/>
          <pc:sldMk cId="3984369831" sldId="259"/>
        </pc:sldMkLst>
      </pc:sldChg>
      <pc:sldChg chg="modNotesTx">
        <pc:chgData name="Laura Serrano" userId="0c83293fc7f77743" providerId="LiveId" clId="{773C75B3-CE66-4B83-A296-C0212CBF55E7}" dt="2024-01-30T19:06:33.741" v="4" actId="6549"/>
        <pc:sldMkLst>
          <pc:docMk/>
          <pc:sldMk cId="641893709" sldId="261"/>
        </pc:sldMkLst>
      </pc:sldChg>
      <pc:sldChg chg="modNotesTx">
        <pc:chgData name="Laura Serrano" userId="0c83293fc7f77743" providerId="LiveId" clId="{773C75B3-CE66-4B83-A296-C0212CBF55E7}" dt="2024-01-30T19:06:24.290" v="3" actId="6549"/>
        <pc:sldMkLst>
          <pc:docMk/>
          <pc:sldMk cId="1901998053" sldId="263"/>
        </pc:sldMkLst>
      </pc:sldChg>
      <pc:sldChg chg="modNotesTx">
        <pc:chgData name="Laura Serrano" userId="0c83293fc7f77743" providerId="LiveId" clId="{773C75B3-CE66-4B83-A296-C0212CBF55E7}" dt="2024-01-30T19:06:37.983" v="5" actId="6549"/>
        <pc:sldMkLst>
          <pc:docMk/>
          <pc:sldMk cId="2949882348" sldId="265"/>
        </pc:sldMkLst>
      </pc:sldChg>
      <pc:sldChg chg="modNotesTx">
        <pc:chgData name="Laura Serrano" userId="0c83293fc7f77743" providerId="LiveId" clId="{773C75B3-CE66-4B83-A296-C0212CBF55E7}" dt="2024-01-30T19:06:18.145" v="2" actId="6549"/>
        <pc:sldMkLst>
          <pc:docMk/>
          <pc:sldMk cId="1431005247" sldId="266"/>
        </pc:sldMkLst>
      </pc:sldChg>
      <pc:sldChg chg="modNotesTx">
        <pc:chgData name="Laura Serrano" userId="0c83293fc7f77743" providerId="LiveId" clId="{773C75B3-CE66-4B83-A296-C0212CBF55E7}" dt="2024-01-30T19:06:10.416" v="1" actId="6549"/>
        <pc:sldMkLst>
          <pc:docMk/>
          <pc:sldMk cId="757892508" sldId="267"/>
        </pc:sldMkLst>
      </pc:sldChg>
      <pc:sldChg chg="modNotesTx">
        <pc:chgData name="Laura Serrano" userId="0c83293fc7f77743" providerId="LiveId" clId="{773C75B3-CE66-4B83-A296-C0212CBF55E7}" dt="2024-01-30T19:06:04.521" v="0" actId="6549"/>
        <pc:sldMkLst>
          <pc:docMk/>
          <pc:sldMk cId="900420399" sldId="269"/>
        </pc:sldMkLst>
      </pc:sldChg>
      <pc:sldChg chg="modNotesTx">
        <pc:chgData name="Laura Serrano" userId="0c83293fc7f77743" providerId="LiveId" clId="{773C75B3-CE66-4B83-A296-C0212CBF55E7}" dt="2024-01-30T19:06:53.473" v="7" actId="6549"/>
        <pc:sldMkLst>
          <pc:docMk/>
          <pc:sldMk cId="1690782465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28684737076974E-2"/>
          <c:y val="2.9868003619758891E-2"/>
          <c:w val="0.89880522247333339"/>
          <c:h val="0.78312859505507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Blad2!$A$2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Blad2!$B$1:$F$1</c:f>
              <c:strCache>
                <c:ptCount val="5"/>
                <c:pt idx="0">
                  <c:v>BMI inskr</c:v>
                </c:pt>
                <c:pt idx="1">
                  <c:v>BMI utskr</c:v>
                </c:pt>
                <c:pt idx="2">
                  <c:v>Patientens upplevelse</c:v>
                </c:pt>
                <c:pt idx="3">
                  <c:v>Rehabplan upprättad</c:v>
                </c:pt>
                <c:pt idx="4">
                  <c:v>Körkortsbedömning (ut)</c:v>
                </c:pt>
              </c:strCache>
            </c:strRef>
          </c:cat>
          <c:val>
            <c:numRef>
              <c:f>Blad2!$B$2:$F$2</c:f>
              <c:numCache>
                <c:formatCode>0%</c:formatCode>
                <c:ptCount val="5"/>
                <c:pt idx="0">
                  <c:v>0.77</c:v>
                </c:pt>
                <c:pt idx="1">
                  <c:v>0.63</c:v>
                </c:pt>
                <c:pt idx="2">
                  <c:v>0.76</c:v>
                </c:pt>
                <c:pt idx="3">
                  <c:v>0.91</c:v>
                </c:pt>
                <c:pt idx="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129-B0B7-8FE4F0B801BF}"/>
            </c:ext>
          </c:extLst>
        </c:ser>
        <c:ser>
          <c:idx val="1"/>
          <c:order val="1"/>
          <c:tx>
            <c:strRef>
              <c:f>Blad2!$A$3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Blad2!$B$1:$F$1</c:f>
              <c:strCache>
                <c:ptCount val="5"/>
                <c:pt idx="0">
                  <c:v>BMI inskr</c:v>
                </c:pt>
                <c:pt idx="1">
                  <c:v>BMI utskr</c:v>
                </c:pt>
                <c:pt idx="2">
                  <c:v>Patientens upplevelse</c:v>
                </c:pt>
                <c:pt idx="3">
                  <c:v>Rehabplan upprättad</c:v>
                </c:pt>
                <c:pt idx="4">
                  <c:v>Körkortsbedömning (ut)</c:v>
                </c:pt>
              </c:strCache>
            </c:strRef>
          </c:cat>
          <c:val>
            <c:numRef>
              <c:f>Blad2!$B$3:$F$3</c:f>
              <c:numCache>
                <c:formatCode>0%</c:formatCode>
                <c:ptCount val="5"/>
                <c:pt idx="0">
                  <c:v>0.92</c:v>
                </c:pt>
                <c:pt idx="1">
                  <c:v>0.89</c:v>
                </c:pt>
                <c:pt idx="2">
                  <c:v>0.84</c:v>
                </c:pt>
                <c:pt idx="3">
                  <c:v>0.96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0-4129-B0B7-8FE4F0B801BF}"/>
            </c:ext>
          </c:extLst>
        </c:ser>
        <c:ser>
          <c:idx val="2"/>
          <c:order val="2"/>
          <c:tx>
            <c:strRef>
              <c:f>Blad2!$A$4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Blad2!$B$1:$F$1</c:f>
              <c:strCache>
                <c:ptCount val="5"/>
                <c:pt idx="0">
                  <c:v>BMI inskr</c:v>
                </c:pt>
                <c:pt idx="1">
                  <c:v>BMI utskr</c:v>
                </c:pt>
                <c:pt idx="2">
                  <c:v>Patientens upplevelse</c:v>
                </c:pt>
                <c:pt idx="3">
                  <c:v>Rehabplan upprättad</c:v>
                </c:pt>
                <c:pt idx="4">
                  <c:v>Körkortsbedömning (ut)</c:v>
                </c:pt>
              </c:strCache>
            </c:strRef>
          </c:cat>
          <c:val>
            <c:numRef>
              <c:f>Blad2!$B$4:$F$4</c:f>
              <c:numCache>
                <c:formatCode>0%</c:formatCode>
                <c:ptCount val="5"/>
                <c:pt idx="0">
                  <c:v>0.88</c:v>
                </c:pt>
                <c:pt idx="1">
                  <c:v>0.85</c:v>
                </c:pt>
                <c:pt idx="2">
                  <c:v>0.68</c:v>
                </c:pt>
                <c:pt idx="3">
                  <c:v>0.95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E0-4129-B0B7-8FE4F0B801BF}"/>
            </c:ext>
          </c:extLst>
        </c:ser>
        <c:ser>
          <c:idx val="3"/>
          <c:order val="3"/>
          <c:tx>
            <c:strRef>
              <c:f>Blad2!$A$5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Blad2!$B$1:$F$1</c:f>
              <c:strCache>
                <c:ptCount val="5"/>
                <c:pt idx="0">
                  <c:v>BMI inskr</c:v>
                </c:pt>
                <c:pt idx="1">
                  <c:v>BMI utskr</c:v>
                </c:pt>
                <c:pt idx="2">
                  <c:v>Patientens upplevelse</c:v>
                </c:pt>
                <c:pt idx="3">
                  <c:v>Rehabplan upprättad</c:v>
                </c:pt>
                <c:pt idx="4">
                  <c:v>Körkortsbedömning (ut)</c:v>
                </c:pt>
              </c:strCache>
            </c:strRef>
          </c:cat>
          <c:val>
            <c:numRef>
              <c:f>Blad2!$B$5:$F$5</c:f>
              <c:numCache>
                <c:formatCode>0%</c:formatCode>
                <c:ptCount val="5"/>
                <c:pt idx="0">
                  <c:v>0.88</c:v>
                </c:pt>
                <c:pt idx="1">
                  <c:v>0.85</c:v>
                </c:pt>
                <c:pt idx="2">
                  <c:v>0.65</c:v>
                </c:pt>
                <c:pt idx="3">
                  <c:v>0.96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6-4814-ABE7-5160E829F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0092680"/>
        <c:axId val="480093008"/>
      </c:barChart>
      <c:catAx>
        <c:axId val="48009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093008"/>
        <c:crossesAt val="0"/>
        <c:auto val="1"/>
        <c:lblAlgn val="ctr"/>
        <c:lblOffset val="100"/>
        <c:noMultiLvlLbl val="0"/>
      </c:catAx>
      <c:valAx>
        <c:axId val="48009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0926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Blad1!$B$5</c:f>
              <c:strCache>
                <c:ptCount val="1"/>
                <c:pt idx="0">
                  <c:v>DOC diagnos vis utskrivning 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Blad1!$A$6:$A$13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Blad1!$B$6:$B$13</c:f>
              <c:numCache>
                <c:formatCode>General</c:formatCode>
                <c:ptCount val="8"/>
                <c:pt idx="0">
                  <c:v>20</c:v>
                </c:pt>
                <c:pt idx="1">
                  <c:v>32</c:v>
                </c:pt>
                <c:pt idx="2">
                  <c:v>27</c:v>
                </c:pt>
                <c:pt idx="3">
                  <c:v>20</c:v>
                </c:pt>
                <c:pt idx="4">
                  <c:v>13</c:v>
                </c:pt>
                <c:pt idx="5">
                  <c:v>29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95-45D7-B403-D367F32D95D2}"/>
            </c:ext>
          </c:extLst>
        </c:ser>
        <c:ser>
          <c:idx val="1"/>
          <c:order val="1"/>
          <c:tx>
            <c:strRef>
              <c:f>Blad1!$C$5</c:f>
              <c:strCache>
                <c:ptCount val="1"/>
                <c:pt idx="0">
                  <c:v>DOC diagnos vid inskrivning 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Blad1!$A$6:$A$13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Blad1!$C$6:$C$13</c:f>
              <c:numCache>
                <c:formatCode>General</c:formatCode>
                <c:ptCount val="8"/>
                <c:pt idx="0">
                  <c:v>28</c:v>
                </c:pt>
                <c:pt idx="1">
                  <c:v>47</c:v>
                </c:pt>
                <c:pt idx="2">
                  <c:v>25</c:v>
                </c:pt>
                <c:pt idx="3">
                  <c:v>24</c:v>
                </c:pt>
                <c:pt idx="4">
                  <c:v>26</c:v>
                </c:pt>
                <c:pt idx="5">
                  <c:v>26</c:v>
                </c:pt>
                <c:pt idx="6">
                  <c:v>12</c:v>
                </c:pt>
                <c:pt idx="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95-45D7-B403-D367F32D95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0094648"/>
        <c:axId val="480095960"/>
      </c:lineChart>
      <c:catAx>
        <c:axId val="4800946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095960"/>
        <c:crosses val="autoZero"/>
        <c:auto val="1"/>
        <c:lblAlgn val="ctr"/>
        <c:lblOffset val="100"/>
        <c:noMultiLvlLbl val="0"/>
      </c:catAx>
      <c:valAx>
        <c:axId val="4800959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009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018E-C56B-427B-9D71-BBD08E37845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1005-CA10-4C46-9F60-2F1DA38A2F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8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56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3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86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7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60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17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89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1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81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06AC-7CA2-4B51-934A-CF88439A468A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2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3B6-8D12-48FA-B46C-80B16CD9F0DE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54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572F-6AC5-4965-8172-7DEEF6A7DDAC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1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3-C004-478F-AAF0-80B4EA938BA2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37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386E-3867-4C83-AC32-3715D7F47979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2201-10AA-4DAC-ADD8-3470FED30948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93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2590-4D11-447E-B01A-8F836F53BB00}" type="datetime1">
              <a:rPr lang="sv-SE" smtClean="0"/>
              <a:t>2024-01-31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68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59B1-C017-4AC3-81D6-5EE32CB7B41E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3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4C7E-7670-4036-9D83-B1D7A827A9DB}" type="datetime1">
              <a:rPr lang="sv-SE" smtClean="0"/>
              <a:t>2024-01-31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3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32E8B3-0310-4345-9ACB-F44583E1ACB6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8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ED6F-B594-46A3-BF2C-22EAFB40BA43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2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1420D-38F7-46AE-95B6-E5FA714D5958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4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428750" y="171767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sv-SE" sz="5300" dirty="0"/>
            </a:br>
            <a:r>
              <a:rPr lang="sv-SE" sz="5300" b="1" dirty="0"/>
              <a:t>Svenskt Register för Rehabiliteringsmedicin</a:t>
            </a:r>
            <a:br>
              <a:rPr lang="sv-SE" b="1" dirty="0"/>
            </a:br>
            <a:br>
              <a:rPr lang="sv-SE" b="1" dirty="0"/>
            </a:br>
            <a:r>
              <a:rPr lang="sv-SE" sz="5300" i="1" dirty="0"/>
              <a:t>Slutenvård</a:t>
            </a:r>
            <a:br>
              <a:rPr lang="sv-SE" dirty="0"/>
            </a:br>
            <a:r>
              <a:rPr lang="sv-SE" sz="4000" dirty="0"/>
              <a:t>Delar ur Årsrapport 2022</a:t>
            </a:r>
            <a:endParaRPr lang="sv-SE" sz="4400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247775" y="4572000"/>
            <a:ext cx="4931352" cy="1655762"/>
          </a:xfrm>
        </p:spPr>
        <p:txBody>
          <a:bodyPr>
            <a:normAutofit/>
          </a:bodyPr>
          <a:lstStyle/>
          <a:p>
            <a:pPr algn="l"/>
            <a:r>
              <a:rPr lang="sv-SE" sz="2800" dirty="0"/>
              <a:t>Digitalt register forum </a:t>
            </a:r>
          </a:p>
          <a:p>
            <a:pPr algn="l"/>
            <a:r>
              <a:rPr lang="sv-SE" sz="2800" dirty="0"/>
              <a:t>2025-01-31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</p:spTree>
    <p:extLst>
      <p:ext uri="{BB962C8B-B14F-4D97-AF65-F5344CB8AC3E}">
        <p14:creationId xmlns:p14="http://schemas.microsoft.com/office/powerpoint/2010/main" val="125410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B7B24-0989-92E7-DFC2-9313B4AC8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2" b="-3342"/>
          <a:stretch/>
        </p:blipFill>
        <p:spPr>
          <a:xfrm>
            <a:off x="475368" y="566453"/>
            <a:ext cx="11241264" cy="55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A7069-8B79-7C4E-CD8B-98A04A35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12270"/>
            <a:ext cx="9718204" cy="42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3AF24-E6BF-8BDC-DCEF-B60B92FB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77"/>
            <a:ext cx="7571650" cy="535737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92" y="3937000"/>
            <a:ext cx="4600108" cy="2718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339E51-8A26-220A-6838-443D347D713D}"/>
              </a:ext>
            </a:extLst>
          </p:cNvPr>
          <p:cNvSpPr txBox="1"/>
          <p:nvPr/>
        </p:nvSpPr>
        <p:spPr>
          <a:xfrm>
            <a:off x="7696200" y="4635500"/>
            <a:ext cx="373458" cy="241300"/>
          </a:xfrm>
          <a:prstGeom prst="rect">
            <a:avLst/>
          </a:prstGeom>
          <a:solidFill>
            <a:srgbClr val="FFC000">
              <a:alpha val="3098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D1F3-79FF-9A1F-BC9D-FEC051BA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A123-8AC2-FF55-E326-A448C7EF9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1E471-FD74-E092-47E3-247943AA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F74F5-E20A-A2E1-7FC9-1E2230DB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0" y="286603"/>
            <a:ext cx="10788750" cy="5709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F76F8-347B-3988-DBD3-8A648694062D}"/>
              </a:ext>
            </a:extLst>
          </p:cNvPr>
          <p:cNvSpPr txBox="1"/>
          <p:nvPr/>
        </p:nvSpPr>
        <p:spPr>
          <a:xfrm>
            <a:off x="9013191" y="5286272"/>
            <a:ext cx="226059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Män: </a:t>
            </a:r>
            <a:r>
              <a:rPr lang="sv-SE" dirty="0"/>
              <a:t>74 dagar</a:t>
            </a:r>
          </a:p>
          <a:p>
            <a:r>
              <a:rPr lang="sv-SE" b="1" dirty="0">
                <a:solidFill>
                  <a:srgbClr val="BD582C"/>
                </a:solidFill>
              </a:rPr>
              <a:t>Kvinnor: </a:t>
            </a:r>
            <a:r>
              <a:rPr lang="sv-SE" dirty="0"/>
              <a:t>109 dagar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0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7055" y="40268"/>
            <a:ext cx="10515600" cy="1044873"/>
          </a:xfrm>
        </p:spPr>
        <p:txBody>
          <a:bodyPr/>
          <a:lstStyle/>
          <a:p>
            <a:r>
              <a:rPr lang="sv-SE" b="1" dirty="0"/>
              <a:t>Vårdtid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D1043-E27D-230D-0E49-4249B660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79" y="780228"/>
            <a:ext cx="9089376" cy="46907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189344" y="3731109"/>
            <a:ext cx="3543311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1400" dirty="0"/>
              <a:t>Stockholms sjukhem (medelvårdtid 19 dagar)  har halverat sina registreringar </a:t>
            </a:r>
          </a:p>
          <a:p>
            <a:pPr lvl="0">
              <a:defRPr/>
            </a:pPr>
            <a:r>
              <a:rPr lang="sv-SE" sz="1400" dirty="0"/>
              <a:t>	→ påverkar vårdtiden för riket. </a:t>
            </a:r>
            <a:endParaRPr lang="sv-SE" sz="1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3817D-DA37-14C1-5A00-81A0BBEC5695}"/>
              </a:ext>
            </a:extLst>
          </p:cNvPr>
          <p:cNvSpPr txBox="1"/>
          <p:nvPr/>
        </p:nvSpPr>
        <p:spPr>
          <a:xfrm>
            <a:off x="8657534" y="5507926"/>
            <a:ext cx="3441700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I alla grupper har </a:t>
            </a:r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män 4 dagar </a:t>
            </a:r>
            <a:r>
              <a:rPr lang="sv-SE" dirty="0"/>
              <a:t>längre medelvårdtid än </a:t>
            </a:r>
            <a:r>
              <a:rPr lang="sv-SE" b="1" dirty="0">
                <a:solidFill>
                  <a:srgbClr val="BD582C"/>
                </a:solidFill>
              </a:rPr>
              <a:t>kvinnor</a:t>
            </a:r>
            <a:r>
              <a:rPr lang="sv-SE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770746" y="6583983"/>
            <a:ext cx="4114800" cy="365125"/>
          </a:xfrm>
        </p:spPr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129897"/>
              </p:ext>
            </p:extLst>
          </p:nvPr>
        </p:nvGraphicFramePr>
        <p:xfrm>
          <a:off x="5016500" y="1276350"/>
          <a:ext cx="69469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D9C54F-64AC-1A34-8881-F3E3F7FC4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85413" cy="6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F4A969-9B15-08F2-1C3A-23F1BA1B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61" y="52899"/>
            <a:ext cx="3715799" cy="629208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631742"/>
            <a:ext cx="4318277" cy="527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2198" y="266700"/>
            <a:ext cx="3038475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ADL-förmåga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575538" y="6501111"/>
            <a:ext cx="4114800" cy="365125"/>
          </a:xfrm>
        </p:spPr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886661" y="746546"/>
            <a:ext cx="1344594" cy="882114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960641" y="2682650"/>
            <a:ext cx="1344594" cy="882114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4960641" y="3564764"/>
            <a:ext cx="1344594" cy="844118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5824616" y="52899"/>
            <a:ext cx="1541384" cy="460115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42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EF1D25-3B64-201A-8119-E2753568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77" y="27422"/>
            <a:ext cx="4475793" cy="6944878"/>
          </a:xfrm>
          <a:prstGeom prst="rect">
            <a:avLst/>
          </a:prstGeom>
        </p:spPr>
      </p:pic>
      <p:sp>
        <p:nvSpPr>
          <p:cNvPr id="4" name="Rektangel med rundade hörn 3"/>
          <p:cNvSpPr/>
          <p:nvPr/>
        </p:nvSpPr>
        <p:spPr>
          <a:xfrm>
            <a:off x="4998253" y="689879"/>
            <a:ext cx="1344594" cy="983818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4"/>
          <p:cNvSpPr/>
          <p:nvPr/>
        </p:nvSpPr>
        <p:spPr>
          <a:xfrm>
            <a:off x="4998253" y="2700844"/>
            <a:ext cx="1344594" cy="1121856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4998253" y="1695018"/>
            <a:ext cx="1344594" cy="999105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5574526" y="0"/>
            <a:ext cx="2693174" cy="444500"/>
          </a:xfrm>
          <a:prstGeom prst="round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4">
            <a:extLst>
              <a:ext uri="{FF2B5EF4-FFF2-40B4-BE49-F238E27FC236}">
                <a16:creationId xmlns:a16="http://schemas.microsoft.com/office/drawing/2014/main" id="{16220C8C-25E1-DA2E-C231-20FF6612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" y="5393944"/>
            <a:ext cx="3873777" cy="473236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9F8A1BF7-AD43-1E43-F55C-8BD973BBD511}"/>
              </a:ext>
            </a:extLst>
          </p:cNvPr>
          <p:cNvSpPr txBox="1">
            <a:spLocks/>
          </p:cNvSpPr>
          <p:nvPr/>
        </p:nvSpPr>
        <p:spPr>
          <a:xfrm>
            <a:off x="278353" y="1032236"/>
            <a:ext cx="322684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ADL-förmåga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721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920280-4D9A-15C6-4428-1622F82C6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562"/>
            <a:ext cx="12192000" cy="344761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38200" y="120829"/>
            <a:ext cx="10515600" cy="1037005"/>
          </a:xfrm>
        </p:spPr>
        <p:txBody>
          <a:bodyPr/>
          <a:lstStyle/>
          <a:p>
            <a:r>
              <a:rPr lang="sv-SE" dirty="0"/>
              <a:t>DOC – Disorders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Consciousness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8" name="Rektangel 7"/>
          <p:cNvSpPr/>
          <p:nvPr/>
        </p:nvSpPr>
        <p:spPr>
          <a:xfrm>
            <a:off x="11252200" y="2641600"/>
            <a:ext cx="1000760" cy="2862572"/>
          </a:xfrm>
          <a:prstGeom prst="rect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5D49B-DAB9-B0CE-A1DC-D0E925E9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627" y="4445000"/>
            <a:ext cx="619253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38505"/>
              </p:ext>
            </p:extLst>
          </p:nvPr>
        </p:nvGraphicFramePr>
        <p:xfrm>
          <a:off x="1181100" y="33090"/>
          <a:ext cx="9550400" cy="629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23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 årsrapporten  för slutenvården – 2022 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851400" cy="4351338"/>
          </a:xfrm>
        </p:spPr>
        <p:txBody>
          <a:bodyPr>
            <a:normAutofit/>
          </a:bodyPr>
          <a:lstStyle/>
          <a:p>
            <a:r>
              <a:rPr lang="sv-SE" sz="3600" b="1" i="1" u="sng" dirty="0">
                <a:solidFill>
                  <a:srgbClr val="800000"/>
                </a:solidFill>
              </a:rPr>
              <a:t>exkluderades</a:t>
            </a:r>
            <a:r>
              <a:rPr lang="sv-SE" sz="3600" b="1" i="1" dirty="0">
                <a:solidFill>
                  <a:srgbClr val="800000"/>
                </a:solidFill>
              </a:rPr>
              <a:t> </a:t>
            </a:r>
          </a:p>
          <a:p>
            <a:pPr marL="201168" lvl="1" indent="0">
              <a:buNone/>
            </a:pPr>
            <a:endParaRPr lang="sv-SE" sz="1200" dirty="0">
              <a:solidFill>
                <a:srgbClr val="800000"/>
              </a:solidFill>
            </a:endParaRPr>
          </a:p>
          <a:p>
            <a:pPr lvl="1"/>
            <a:r>
              <a:rPr lang="sv-SE" sz="3200" dirty="0">
                <a:solidFill>
                  <a:srgbClr val="800000"/>
                </a:solidFill>
              </a:rPr>
              <a:t>Enheter som registrerar </a:t>
            </a:r>
          </a:p>
          <a:p>
            <a:pPr lvl="1"/>
            <a:r>
              <a:rPr lang="sv-SE" sz="3200" dirty="0">
                <a:solidFill>
                  <a:srgbClr val="800000"/>
                </a:solidFill>
              </a:rPr>
              <a:t>&lt; 20 patienter/år </a:t>
            </a:r>
          </a:p>
          <a:p>
            <a:pPr marL="384048" lvl="2" indent="0">
              <a:buNone/>
            </a:pPr>
            <a:r>
              <a:rPr lang="sv-SE" sz="2400" i="1" dirty="0">
                <a:solidFill>
                  <a:srgbClr val="800000"/>
                </a:solidFill>
              </a:rPr>
              <a:t>(2 enheter) </a:t>
            </a:r>
          </a:p>
          <a:p>
            <a:pPr lvl="1"/>
            <a:endParaRPr lang="sv-SE" sz="3200" dirty="0">
              <a:solidFill>
                <a:srgbClr val="800000"/>
              </a:solidFill>
            </a:endParaRPr>
          </a:p>
          <a:p>
            <a:pPr marL="201168" lvl="1" indent="0">
              <a:buNone/>
            </a:pPr>
            <a:r>
              <a:rPr lang="sv-SE" sz="3200" dirty="0">
                <a:solidFill>
                  <a:srgbClr val="800000"/>
                </a:solidFill>
              </a:rPr>
              <a:t> </a:t>
            </a:r>
          </a:p>
          <a:p>
            <a:pPr lvl="1"/>
            <a:endParaRPr lang="sv-SE" sz="3200" dirty="0">
              <a:solidFill>
                <a:srgbClr val="800000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3600" b="1" i="1" u="sng" dirty="0">
                <a:solidFill>
                  <a:srgbClr val="002060"/>
                </a:solidFill>
              </a:rPr>
              <a:t>inkluderades</a:t>
            </a:r>
          </a:p>
          <a:p>
            <a:endParaRPr lang="sv-SE" sz="1100" b="1" i="1" u="sng" dirty="0">
              <a:solidFill>
                <a:srgbClr val="002060"/>
              </a:solidFill>
            </a:endParaRPr>
          </a:p>
          <a:p>
            <a:pPr lvl="1"/>
            <a:r>
              <a:rPr lang="sv-SE" sz="3200" i="1" dirty="0">
                <a:solidFill>
                  <a:srgbClr val="002060"/>
                </a:solidFill>
              </a:rPr>
              <a:t>”ej klarmarkerade”</a:t>
            </a:r>
          </a:p>
          <a:p>
            <a:pPr lvl="1"/>
            <a:r>
              <a:rPr lang="sv-SE" sz="3200" dirty="0"/>
              <a:t> 24</a:t>
            </a:r>
          </a:p>
          <a:p>
            <a:pPr lvl="2"/>
            <a:endParaRPr lang="sv-SE" sz="3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435052" y="4152075"/>
            <a:ext cx="4503495" cy="21662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 nya enheter: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Karolinska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Stora </a:t>
            </a:r>
            <a:r>
              <a:rPr lang="sv-SE" sz="2000" dirty="0" err="1"/>
              <a:t>Sköndal</a:t>
            </a:r>
            <a:endParaRPr lang="sv-S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900" dirty="0"/>
          </a:p>
          <a:p>
            <a:pPr>
              <a:lnSpc>
                <a:spcPct val="150000"/>
              </a:lnSpc>
            </a:pPr>
            <a:r>
              <a:rPr lang="sv-SE" sz="2000" i="1" dirty="0"/>
              <a:t>Blekinge saknas i förhållande 2021</a:t>
            </a:r>
            <a:endParaRPr lang="sv-S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F524-7489-59CE-A1DE-D54AFB31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A0C2A-C5B6-54F2-A947-D1035CEED968}"/>
              </a:ext>
            </a:extLst>
          </p:cNvPr>
          <p:cNvSpPr txBox="1"/>
          <p:nvPr/>
        </p:nvSpPr>
        <p:spPr>
          <a:xfrm>
            <a:off x="2791327" y="3011542"/>
            <a:ext cx="686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Täckningsgraden för 2022 är </a:t>
            </a:r>
            <a:r>
              <a:rPr lang="sv-SE" sz="3600" b="1" dirty="0"/>
              <a:t>90%</a:t>
            </a:r>
            <a:r>
              <a:rPr lang="sv-SE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2D3B-4ED7-379F-5239-9CAF498F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9BF5-F409-22FB-16BC-7FA56F5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2B563-7003-82FD-0874-E5AF6D6E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58" y="163285"/>
            <a:ext cx="10851243" cy="5226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0F4FF4-BFC4-B17D-D6E9-243D74BCA284}"/>
              </a:ext>
            </a:extLst>
          </p:cNvPr>
          <p:cNvSpPr txBox="1"/>
          <p:nvPr/>
        </p:nvSpPr>
        <p:spPr>
          <a:xfrm>
            <a:off x="7826829" y="5309366"/>
            <a:ext cx="4128045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Antalet registreringar i slutenvård har minskat med </a:t>
            </a:r>
            <a:r>
              <a:rPr lang="sv-SE" sz="2400" b="1" dirty="0"/>
              <a:t>23,7%</a:t>
            </a:r>
            <a:r>
              <a:rPr lang="sv-SE" sz="2000" dirty="0"/>
              <a:t> sedan 2017.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06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D7F0-CF67-2436-4567-24EF678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BB6C-45A3-6B20-923D-CCEDB5C1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D9FB5-196B-8582-BD39-C55A4E59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CA6A9-783C-0C49-99D3-5A2E0DA4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661" y="0"/>
            <a:ext cx="8507373" cy="64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924300" y="6492875"/>
            <a:ext cx="4114800" cy="365125"/>
          </a:xfrm>
        </p:spPr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" y="993181"/>
            <a:ext cx="6205465" cy="516175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B9A45-23D2-A984-DDEA-09A735A9E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r="7635"/>
          <a:stretch/>
        </p:blipFill>
        <p:spPr>
          <a:xfrm>
            <a:off x="5758543" y="925615"/>
            <a:ext cx="6400800" cy="5255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2CCF1-5CF0-1E32-F652-95FDB6649078}"/>
              </a:ext>
            </a:extLst>
          </p:cNvPr>
          <p:cNvSpPr txBox="1"/>
          <p:nvPr/>
        </p:nvSpPr>
        <p:spPr>
          <a:xfrm>
            <a:off x="10101151" y="1075484"/>
            <a:ext cx="79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0BC51-BD5E-376E-4BA8-73018C524D3B}"/>
              </a:ext>
            </a:extLst>
          </p:cNvPr>
          <p:cNvSpPr txBox="1"/>
          <p:nvPr/>
        </p:nvSpPr>
        <p:spPr>
          <a:xfrm>
            <a:off x="29080" y="1536648"/>
            <a:ext cx="1253257" cy="245534"/>
          </a:xfrm>
          <a:prstGeom prst="rect">
            <a:avLst/>
          </a:prstGeom>
          <a:solidFill>
            <a:srgbClr val="BD582C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E9CF8-F4CF-EE18-E485-BA99DAB0E7F9}"/>
              </a:ext>
            </a:extLst>
          </p:cNvPr>
          <p:cNvSpPr txBox="1"/>
          <p:nvPr/>
        </p:nvSpPr>
        <p:spPr>
          <a:xfrm>
            <a:off x="5869577" y="1819125"/>
            <a:ext cx="1145176" cy="228273"/>
          </a:xfrm>
          <a:prstGeom prst="rect">
            <a:avLst/>
          </a:prstGeom>
          <a:solidFill>
            <a:srgbClr val="BD582C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6B135-D579-42B2-8DB4-5F8CC7A8BED1}"/>
              </a:ext>
            </a:extLst>
          </p:cNvPr>
          <p:cNvSpPr txBox="1"/>
          <p:nvPr/>
        </p:nvSpPr>
        <p:spPr>
          <a:xfrm>
            <a:off x="5238019" y="1559893"/>
            <a:ext cx="337458" cy="163352"/>
          </a:xfrm>
          <a:prstGeom prst="rect">
            <a:avLst/>
          </a:prstGeom>
          <a:solidFill>
            <a:srgbClr val="BD582C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4018D-84DF-6A96-DD2E-5F4EF5793A97}"/>
              </a:ext>
            </a:extLst>
          </p:cNvPr>
          <p:cNvSpPr txBox="1"/>
          <p:nvPr/>
        </p:nvSpPr>
        <p:spPr>
          <a:xfrm>
            <a:off x="10020299" y="1851584"/>
            <a:ext cx="462644" cy="195813"/>
          </a:xfrm>
          <a:prstGeom prst="rect">
            <a:avLst/>
          </a:prstGeom>
          <a:solidFill>
            <a:srgbClr val="BD582C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8F2D5-EB20-B1BB-0C71-51396813425D}"/>
              </a:ext>
            </a:extLst>
          </p:cNvPr>
          <p:cNvSpPr txBox="1"/>
          <p:nvPr/>
        </p:nvSpPr>
        <p:spPr>
          <a:xfrm>
            <a:off x="6689558" y="4351421"/>
            <a:ext cx="1674796" cy="228273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A58317-114F-E7ED-5780-8704A9AE7AA0}"/>
              </a:ext>
            </a:extLst>
          </p:cNvPr>
          <p:cNvSpPr txBox="1"/>
          <p:nvPr/>
        </p:nvSpPr>
        <p:spPr>
          <a:xfrm>
            <a:off x="816429" y="5135033"/>
            <a:ext cx="1088570" cy="245534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43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0909" y="2051602"/>
            <a:ext cx="3565236" cy="289415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2000" b="1" i="1" dirty="0">
                <a:solidFill>
                  <a:srgbClr val="FF0000"/>
                </a:solidFill>
              </a:rPr>
              <a:t>Grupp 1:</a:t>
            </a:r>
            <a:r>
              <a:rPr lang="sv-SE" sz="2000" dirty="0"/>
              <a:t>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stort</a:t>
            </a:r>
            <a:r>
              <a:rPr lang="sv-SE" sz="2000" dirty="0"/>
              <a:t> inslag av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geriatrik</a:t>
            </a:r>
            <a:r>
              <a:rPr lang="sv-SE" sz="2000" dirty="0"/>
              <a:t> och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subakut</a:t>
            </a:r>
            <a:r>
              <a:rPr lang="sv-SE" sz="2000" dirty="0"/>
              <a:t> rehabilitering </a:t>
            </a:r>
          </a:p>
          <a:p>
            <a:r>
              <a:rPr lang="sv-SE" sz="2000" b="1" i="1" dirty="0">
                <a:solidFill>
                  <a:schemeClr val="accent5">
                    <a:lumMod val="75000"/>
                  </a:schemeClr>
                </a:solidFill>
              </a:rPr>
              <a:t>Grupp 2:</a:t>
            </a:r>
            <a:r>
              <a:rPr lang="sv-SE" sz="2000" dirty="0"/>
              <a:t>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lång tid mellan remiss till intag </a:t>
            </a:r>
            <a:r>
              <a:rPr lang="sv-SE" sz="2000" dirty="0"/>
              <a:t>och litet inslag av subakut rehabilitering</a:t>
            </a:r>
          </a:p>
          <a:p>
            <a:r>
              <a:rPr lang="sv-SE" sz="2000" b="1" i="1" dirty="0">
                <a:solidFill>
                  <a:srgbClr val="00B050"/>
                </a:solidFill>
              </a:rPr>
              <a:t>Grupp 3:</a:t>
            </a:r>
            <a:r>
              <a:rPr lang="sv-SE" sz="2000" dirty="0"/>
              <a:t> litet inslag av geriatrik och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stort</a:t>
            </a:r>
            <a:r>
              <a:rPr lang="sv-SE" sz="2000" dirty="0"/>
              <a:t> inslag av </a:t>
            </a:r>
            <a:r>
              <a:rPr lang="sv-SE" sz="2000" u="sng" dirty="0">
                <a:solidFill>
                  <a:schemeClr val="bg2">
                    <a:lumMod val="25000"/>
                  </a:schemeClr>
                </a:solidFill>
              </a:rPr>
              <a:t>subakut</a:t>
            </a:r>
            <a:r>
              <a:rPr lang="sv-SE" sz="2000" dirty="0"/>
              <a:t> rehabilitering. 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-43873" y="6490770"/>
            <a:ext cx="4114800" cy="365125"/>
          </a:xfrm>
        </p:spPr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1F086-4C5C-17C7-FB09-1B57065F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88" y="154870"/>
            <a:ext cx="8233512" cy="59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943350" y="6526131"/>
            <a:ext cx="4114800" cy="365125"/>
          </a:xfrm>
        </p:spPr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7695377" y="1880910"/>
            <a:ext cx="3246582" cy="114300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 dirty="0"/>
              <a:t>Diagnosfördelning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2B544-E583-5AF6-5B4C-43772363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5" y="0"/>
            <a:ext cx="7365781" cy="6144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E1506-432F-E6CF-D1A5-75E5DB584595}"/>
              </a:ext>
            </a:extLst>
          </p:cNvPr>
          <p:cNvSpPr txBox="1"/>
          <p:nvPr/>
        </p:nvSpPr>
        <p:spPr>
          <a:xfrm>
            <a:off x="7603958" y="4669372"/>
            <a:ext cx="472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B050"/>
                </a:solidFill>
              </a:rPr>
              <a:t>Ö</a:t>
            </a:r>
            <a:r>
              <a:rPr lang="en-US" sz="1600" dirty="0" err="1">
                <a:solidFill>
                  <a:srgbClr val="00B050"/>
                </a:solidFill>
              </a:rPr>
              <a:t>vriga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skador</a:t>
            </a:r>
            <a:r>
              <a:rPr lang="en-US" sz="1600" dirty="0"/>
              <a:t>: </a:t>
            </a:r>
            <a:r>
              <a:rPr lang="en-US" sz="1600" dirty="0" err="1"/>
              <a:t>Amputationer</a:t>
            </a:r>
            <a:r>
              <a:rPr lang="en-US" sz="1600" dirty="0"/>
              <a:t>, rehab </a:t>
            </a:r>
            <a:r>
              <a:rPr lang="en-US" sz="1600" dirty="0" err="1"/>
              <a:t>efter</a:t>
            </a:r>
            <a:r>
              <a:rPr lang="en-US" sz="1600" dirty="0"/>
              <a:t> </a:t>
            </a:r>
            <a:r>
              <a:rPr lang="en-US" sz="1600" dirty="0" err="1"/>
              <a:t>ortopediska</a:t>
            </a:r>
            <a:r>
              <a:rPr lang="en-US" sz="1600" dirty="0"/>
              <a:t> </a:t>
            </a:r>
            <a:r>
              <a:rPr lang="en-US" sz="1600" dirty="0" err="1"/>
              <a:t>ingrepp</a:t>
            </a:r>
            <a:r>
              <a:rPr lang="en-US" sz="1600" dirty="0"/>
              <a:t>/</a:t>
            </a:r>
            <a:r>
              <a:rPr lang="en-US" sz="1600" dirty="0" err="1"/>
              <a:t>övriga</a:t>
            </a:r>
            <a:r>
              <a:rPr lang="en-US" sz="1600" dirty="0"/>
              <a:t> </a:t>
            </a:r>
            <a:r>
              <a:rPr lang="en-US" sz="1600" dirty="0" err="1"/>
              <a:t>sjukdomar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skador</a:t>
            </a:r>
            <a:r>
              <a:rPr lang="en-US" sz="1600" dirty="0"/>
              <a:t>, </a:t>
            </a:r>
            <a:r>
              <a:rPr lang="en-US" sz="1600" dirty="0" err="1"/>
              <a:t>reumatiska</a:t>
            </a:r>
            <a:r>
              <a:rPr lang="en-US" sz="1600" dirty="0"/>
              <a:t> </a:t>
            </a:r>
            <a:r>
              <a:rPr lang="en-US" sz="1600" dirty="0" err="1"/>
              <a:t>sjukdomar</a:t>
            </a:r>
            <a:r>
              <a:rPr lang="en-US" sz="1600" dirty="0"/>
              <a:t>, </a:t>
            </a:r>
            <a:r>
              <a:rPr lang="en-US" sz="1600" dirty="0" err="1"/>
              <a:t>övriga</a:t>
            </a:r>
            <a:r>
              <a:rPr lang="en-US" sz="1600" dirty="0"/>
              <a:t> trauma </a:t>
            </a:r>
          </a:p>
          <a:p>
            <a:endParaRPr lang="en-US" sz="1600" dirty="0"/>
          </a:p>
          <a:p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Övr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diagnoser</a:t>
            </a:r>
            <a:r>
              <a:rPr lang="en-US" sz="1600" dirty="0"/>
              <a:t>: </a:t>
            </a:r>
            <a:r>
              <a:rPr lang="en-US" sz="1600" dirty="0" err="1"/>
              <a:t>Cancersjukdom</a:t>
            </a:r>
            <a:r>
              <a:rPr lang="en-US" sz="1600" dirty="0"/>
              <a:t>, </a:t>
            </a:r>
            <a:r>
              <a:rPr lang="en-US" sz="1600" dirty="0" err="1"/>
              <a:t>hjärta</a:t>
            </a:r>
            <a:r>
              <a:rPr lang="en-US" sz="1600" dirty="0"/>
              <a:t>-, </a:t>
            </a:r>
            <a:r>
              <a:rPr lang="en-US" sz="1600" dirty="0" err="1"/>
              <a:t>kärl</a:t>
            </a:r>
            <a:r>
              <a:rPr lang="en-US" sz="1600" dirty="0"/>
              <a:t>-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lungsjukdom</a:t>
            </a:r>
            <a:r>
              <a:rPr lang="en-US" sz="1600" dirty="0"/>
              <a:t>, </a:t>
            </a:r>
            <a:r>
              <a:rPr lang="en-US" sz="1600" dirty="0" err="1"/>
              <a:t>psykiatrisk</a:t>
            </a:r>
            <a:r>
              <a:rPr lang="en-US" sz="1600" dirty="0"/>
              <a:t> </a:t>
            </a:r>
            <a:r>
              <a:rPr lang="en-US" sz="1600" dirty="0" err="1"/>
              <a:t>sjukdom</a:t>
            </a:r>
            <a:r>
              <a:rPr lang="en-US" sz="1600" dirty="0"/>
              <a:t>, </a:t>
            </a:r>
            <a:r>
              <a:rPr lang="en-US" sz="1600" dirty="0" err="1"/>
              <a:t>övriga</a:t>
            </a:r>
            <a:r>
              <a:rPr lang="en-US" sz="1600" dirty="0"/>
              <a:t> </a:t>
            </a:r>
            <a:r>
              <a:rPr lang="en-US" sz="1600" dirty="0" err="1"/>
              <a:t>diagnoser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261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83" y="4974381"/>
            <a:ext cx="4145280" cy="1224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9FCA4-2679-DCA6-E310-775ED718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1" y="10575"/>
            <a:ext cx="3978391" cy="3253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DE2FE7-75EE-4C03-413E-088B21BB2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558" y="3321387"/>
            <a:ext cx="4105914" cy="3138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256DB-732F-C8A4-36CE-E7FCE02B4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799" y="54819"/>
            <a:ext cx="3960355" cy="3395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F745D-B6D7-6C58-6DA6-A2D768127093}"/>
              </a:ext>
            </a:extLst>
          </p:cNvPr>
          <p:cNvSpPr txBox="1"/>
          <p:nvPr/>
        </p:nvSpPr>
        <p:spPr>
          <a:xfrm>
            <a:off x="43501" y="3270919"/>
            <a:ext cx="210193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RMS ↑↑</a:t>
            </a:r>
          </a:p>
          <a:p>
            <a:r>
              <a:rPr lang="sv-SE" dirty="0"/>
              <a:t>SAB/ annan HS ↓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3F7CF-60FB-3508-7BF2-32122E234CCC}"/>
              </a:ext>
            </a:extLst>
          </p:cNvPr>
          <p:cNvSpPr txBox="1"/>
          <p:nvPr/>
        </p:nvSpPr>
        <p:spPr>
          <a:xfrm>
            <a:off x="3980022" y="2642399"/>
            <a:ext cx="3818111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Övriga diagnoser ↓ 7%</a:t>
            </a:r>
          </a:p>
          <a:p>
            <a:r>
              <a:rPr lang="sv-SE" dirty="0" err="1"/>
              <a:t>Demyel.sjukdomar</a:t>
            </a:r>
            <a:r>
              <a:rPr lang="sv-SE" dirty="0"/>
              <a:t>/</a:t>
            </a:r>
            <a:r>
              <a:rPr lang="sv-SE" dirty="0" err="1"/>
              <a:t>neurodiagnos</a:t>
            </a:r>
            <a:r>
              <a:rPr lang="sv-SE" dirty="0"/>
              <a:t> ↑7%</a:t>
            </a:r>
          </a:p>
        </p:txBody>
      </p:sp>
    </p:spTree>
    <p:extLst>
      <p:ext uri="{BB962C8B-B14F-4D97-AF65-F5344CB8AC3E}">
        <p14:creationId xmlns:p14="http://schemas.microsoft.com/office/powerpoint/2010/main" val="29498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301</Words>
  <Application>Microsoft Office PowerPoint</Application>
  <PresentationFormat>Bredbild</PresentationFormat>
  <Paragraphs>71</Paragraphs>
  <Slides>19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Återblick</vt:lpstr>
      <vt:lpstr> Svenskt Register för Rehabiliteringsmedicin  Slutenvård Delar ur Årsrapport 2022</vt:lpstr>
      <vt:lpstr>I årsrapporten  för slutenvården – 2022 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Vårdtid</vt:lpstr>
      <vt:lpstr>PowerPoint-presentation</vt:lpstr>
      <vt:lpstr>ADL-förmåga</vt:lpstr>
      <vt:lpstr>PowerPoint-presentation</vt:lpstr>
      <vt:lpstr>DOC – Disorders Of Consciousness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Serrano Barrenechea Laura</dc:creator>
  <cp:lastModifiedBy>Karlberg Maria</cp:lastModifiedBy>
  <cp:revision>37</cp:revision>
  <dcterms:created xsi:type="dcterms:W3CDTF">2022-09-23T06:10:23Z</dcterms:created>
  <dcterms:modified xsi:type="dcterms:W3CDTF">2024-01-31T08:26:32Z</dcterms:modified>
</cp:coreProperties>
</file>