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58" r:id="rId4"/>
    <p:sldId id="260" r:id="rId5"/>
    <p:sldId id="261" r:id="rId6"/>
    <p:sldId id="267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7B"/>
    <a:srgbClr val="BBD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DDFC9-69E2-4F51-A123-8ABC1B82ABE2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5C1FD-9860-45FA-A16A-C983C4BCA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315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sv-SE" smtClean="0"/>
              <a:t>October ändrades till oktober</a:t>
            </a:r>
          </a:p>
          <a:p>
            <a:endParaRPr lang="sv-SE" altLang="sv-SE" smtClean="0"/>
          </a:p>
          <a:p>
            <a:r>
              <a:rPr lang="sv-SE" altLang="sv-SE" smtClean="0"/>
              <a:t>Bild kanske kan tas bort??</a:t>
            </a:r>
          </a:p>
        </p:txBody>
      </p:sp>
      <p:sp>
        <p:nvSpPr>
          <p:cNvPr id="5124" name="Platshållare för bildnummer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7BAF955-1E93-4334-A39E-AEDAC7DE6E7B}" type="slidenum">
              <a:rPr lang="en-US" altLang="sv-SE" sz="1200"/>
              <a:pPr/>
              <a:t>4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197379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33DE6-F19F-4DA8-8D63-73B45DE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E71F05-CAE9-408E-9928-0AD9C01C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2E2FD7-6A48-492C-94C2-8AFDA32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C23558-14CC-4CAE-A6A0-4A30A16879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7469" y="4080148"/>
            <a:ext cx="11331931" cy="590931"/>
          </a:xfrm>
        </p:spPr>
        <p:txBody>
          <a:bodyPr wrap="square">
            <a:spAutoFit/>
          </a:bodyPr>
          <a:lstStyle>
            <a:lvl1pPr marL="0" indent="0" algn="l">
              <a:spcBef>
                <a:spcPts val="60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  <a:br>
              <a:rPr lang="sv-SE" dirty="0"/>
            </a:br>
            <a:r>
              <a:rPr lang="sv-SE" dirty="0"/>
              <a:t>20xx-xx-xx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D815F97-FA0F-4AB9-A232-563ACB5CFD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3085" y="2485737"/>
            <a:ext cx="11356315" cy="1440000"/>
          </a:xfrm>
        </p:spPr>
        <p:txBody>
          <a:bodyPr anchor="b" anchorCtr="0">
            <a:noAutofit/>
          </a:bodyPr>
          <a:lstStyle>
            <a:lvl1pPr algn="l">
              <a:defRPr sz="440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95695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2CECEA9-9EBE-492A-AA89-B8D8C059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D3B1790-44E3-4C29-A339-34A7FE374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80B635-D1F4-4C4B-983E-29DAFE2F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AFC0E4-5E5D-4158-A8DB-EB36F4B0A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74197" cy="417714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01580E-4837-43C6-9045-A607D0A6E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600" y="1825625"/>
            <a:ext cx="5674200" cy="417714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3488F4E-A284-4D7A-8BEC-5568080EB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3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70F2674-A1C7-4555-8046-5AC807C3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5275C4C-4097-4403-BB1C-6D089206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6938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C37105-5318-47B9-BAB6-F0B4B837A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anchorCtr="0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AFD6B3C-45D7-493F-ADE3-AA2FDB010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143481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D2733A-C72A-49B9-B187-19F27D6D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6DBC98-65DE-49BC-9EBD-17882175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43C659-44EE-4519-B51C-23245B53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84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0DA2C-DA83-430D-8841-EE01894C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01E3-06A4-4D5E-B693-EE9D51D62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6123"/>
            <a:ext cx="5157787" cy="7689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EAACD1-713C-4B83-9737-7BB326112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1920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F56ADD1-298A-4152-94AF-8A7719366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6123"/>
            <a:ext cx="5183188" cy="7689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9C69CC5-993D-4B6E-A727-982FE83B1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1920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1FCD368-B0E1-4F57-B08B-7D904C1A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1CB6A4-2D69-4314-BA68-E5A1ED30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D3B3D30-2C05-4B4D-B5E4-941FF8E1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00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8DCBBC-12BD-45DC-9409-1F85A1009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8DCF249-DD58-4E77-8933-E724C6FD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88AED8-4FBD-46B3-90E9-1645717C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7C9E6EF-DA3A-415F-BC7E-72620B37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615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17D8FE-482B-4DC6-8BF1-B5FE06492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BABFF9-649D-4120-BE37-186CFE21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368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E9B202-7FDF-48D3-82F8-12F4A296B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668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189332-4091-4696-B240-CAB61C17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EA001E0-DECC-44CD-83ED-31013C87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A3D1866-BB63-42E7-8228-891549DA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482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643E4-4213-4177-8149-B30DE3CD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94152EF-F97F-479F-8E4B-C80AB17D4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036857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B807E6-88B2-41A7-951A-65CCC7C4D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668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82259E9-BE99-4D4F-96B9-D9F329FEB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BF85AA-48C8-49DA-8759-B1559A07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7E3BDE1-8F31-44FE-A4A0-A2072F13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758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m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4F48B7E4-22DD-48EA-B017-137311102F6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320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33DE6-F19F-4DA8-8D63-73B45DE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E71F05-CAE9-408E-9928-0AD9C01C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2E2FD7-6A48-492C-94C2-8AFDA32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C23558-14CC-4CAE-A6A0-4A30A16879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41010" y="4080144"/>
            <a:ext cx="7076855" cy="590931"/>
          </a:xfrm>
        </p:spPr>
        <p:txBody>
          <a:bodyPr>
            <a:spAutoFit/>
          </a:bodyPr>
          <a:lstStyle>
            <a:lvl1pPr marL="0" indent="0" algn="l">
              <a:spcBef>
                <a:spcPts val="60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  <a:br>
              <a:rPr lang="sv-SE" dirty="0"/>
            </a:br>
            <a:r>
              <a:rPr lang="sv-SE" dirty="0"/>
              <a:t>20xx-xx-xx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D815F97-FA0F-4AB9-A232-563ACB5CFD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41011" y="2485737"/>
            <a:ext cx="7076856" cy="1440000"/>
          </a:xfrm>
        </p:spPr>
        <p:txBody>
          <a:bodyPr anchor="b" anchorCtr="0">
            <a:noAutofit/>
          </a:bodyPr>
          <a:lstStyle>
            <a:lvl1pPr algn="l">
              <a:defRPr sz="44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D6E3404-0FB8-45E2-982C-D030D7939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9368" y="6044400"/>
            <a:ext cx="2880000" cy="6984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
             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9A236B7-A93B-44CF-9166-0FDD7A22867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053" y="6462159"/>
            <a:ext cx="1440000" cy="14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8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sida m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E4882DF8-B898-441D-8173-180E89C0B1B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867915" y="0"/>
            <a:ext cx="4320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Klicka på ikonen för att lägga till en bild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33DE6-F19F-4DA8-8D63-73B45DE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E71F05-CAE9-408E-9928-0AD9C01C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 descr="Region Stockholm logotyp.">
            <a:extLst>
              <a:ext uri="{FF2B5EF4-FFF2-40B4-BE49-F238E27FC236}">
                <a16:creationId xmlns:a16="http://schemas.microsoft.com/office/drawing/2014/main" id="{F52E2FD7-6A48-492C-94C2-8AFDA32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D815F97-FA0F-4AB9-A232-563ACB5CFD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2309" y="2735900"/>
            <a:ext cx="7191868" cy="1440000"/>
          </a:xfrm>
        </p:spPr>
        <p:txBody>
          <a:bodyPr anchor="t" anchorCtr="0">
            <a:noAutofit/>
          </a:bodyPr>
          <a:lstStyle>
            <a:lvl1pPr algn="l">
              <a:defRPr sz="44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ACAA9AF7-5385-4836-9E04-8D5CAE50A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60000" y="6462000"/>
            <a:ext cx="1440000" cy="1440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9037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vå delar m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4F48B7E4-22DD-48EA-B017-137311102F6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4800" cy="6858000"/>
          </a:xfrm>
        </p:spPr>
        <p:txBody>
          <a:bodyPr/>
          <a:lstStyle>
            <a:lvl1pPr marL="0" indent="0" algn="ctr">
              <a:spcBef>
                <a:spcPts val="2400"/>
              </a:spcBef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33DE6-F19F-4DA8-8D63-73B45DE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E71F05-CAE9-408E-9928-0AD9C01C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2E2FD7-6A48-492C-94C2-8AFDA32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C23558-14CC-4CAE-A6A0-4A30A16879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04317" y="2579909"/>
            <a:ext cx="5195683" cy="376820"/>
          </a:xfrm>
        </p:spPr>
        <p:txBody>
          <a:bodyPr wrap="square" tIns="108000">
            <a:spAutoFit/>
          </a:bodyPr>
          <a:lstStyle>
            <a:lvl1pPr marL="0" indent="0" algn="l">
              <a:spcBef>
                <a:spcPts val="60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D815F97-FA0F-4AB9-A232-563ACB5CFD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04317" y="1709361"/>
            <a:ext cx="5196616" cy="764898"/>
          </a:xfrm>
        </p:spPr>
        <p:txBody>
          <a:bodyPr anchor="b" anchorCtr="0">
            <a:noAutofit/>
          </a:bodyPr>
          <a:lstStyle>
            <a:lvl1pPr algn="l">
              <a:defRPr sz="26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4" name="Platshållare för text 9">
            <a:extLst>
              <a:ext uri="{FF2B5EF4-FFF2-40B4-BE49-F238E27FC236}">
                <a16:creationId xmlns:a16="http://schemas.microsoft.com/office/drawing/2014/main" id="{69F9819F-09B2-43EC-B8B1-38CCF811C4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60000" y="6462000"/>
            <a:ext cx="1440000" cy="1440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
              </a:t>
            </a:r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EC065D9B-7555-4F67-A354-532E8646DB5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9368" y="6044400"/>
            <a:ext cx="2880000" cy="698400"/>
          </a:xfrm>
          <a:blipFill>
            <a:blip r:embed="rId3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7212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platta o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71F7F14-2256-40F0-8170-A99DA0DB375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017" y="0"/>
            <a:ext cx="6094800" cy="68580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33DE6-F19F-4DA8-8D63-73B45DE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E71F05-CAE9-408E-9928-0AD9C01C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2E2FD7-6A48-492C-94C2-8AFDA32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4546CDBA-C113-402E-9D38-062390101D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0000" y="2429968"/>
            <a:ext cx="7199313" cy="789548"/>
          </a:xfrm>
          <a:solidFill>
            <a:srgbClr val="BBD5CC"/>
          </a:solidFill>
          <a:ln>
            <a:noFill/>
          </a:ln>
        </p:spPr>
        <p:txBody>
          <a:bodyPr lIns="504000" tIns="108000" rIns="504000" bIns="108000">
            <a:sp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/>
              <a:t>Underrubrik</a:t>
            </a:r>
          </a:p>
          <a:p>
            <a:pPr lvl="0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D815F97-FA0F-4AB9-A232-563ACB5CFD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000" y="1513704"/>
            <a:ext cx="7200000" cy="924878"/>
          </a:xfrm>
          <a:solidFill>
            <a:srgbClr val="BBD5CC"/>
          </a:solidFill>
          <a:ln>
            <a:noFill/>
          </a:ln>
        </p:spPr>
        <p:txBody>
          <a:bodyPr lIns="504000" tIns="648000" rIns="504000" anchor="b" anchorCtr="0">
            <a:noAutofit/>
          </a:bodyPr>
          <a:lstStyle>
            <a:lvl1pPr algn="l"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8B743D27-C79B-4A15-B926-64D5D7BD72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60000" y="6462000"/>
            <a:ext cx="1440000" cy="1440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1747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extplatta o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A20A0CFC-E923-4DED-92DC-1DBB5771B3B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6094800" cy="68580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33DE6-F19F-4DA8-8D63-73B45DE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E71F05-CAE9-408E-9928-0AD9C01C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2E2FD7-6A48-492C-94C2-8AFDA32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4546CDBA-C113-402E-9D38-062390101D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77600" y="2506369"/>
            <a:ext cx="7199313" cy="439709"/>
          </a:xfrm>
          <a:solidFill>
            <a:srgbClr val="00827B"/>
          </a:solidFill>
        </p:spPr>
        <p:txBody>
          <a:bodyPr lIns="504000" tIns="108000" rIns="504000" bIns="108000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D815F97-FA0F-4AB9-A232-563ACB5CFD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77600" y="1600200"/>
            <a:ext cx="7200000" cy="927435"/>
          </a:xfrm>
          <a:solidFill>
            <a:srgbClr val="00827B"/>
          </a:solidFill>
        </p:spPr>
        <p:txBody>
          <a:bodyPr lIns="504000" tIns="648000" rIns="504000" anchor="b" anchorCtr="0">
            <a:no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03DDEEA7-32C5-46A5-9D87-7AD097031C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9368" y="6044400"/>
            <a:ext cx="2880000" cy="6984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
              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C9B50EE-6DEF-4A53-8D78-DB70DC32FF9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053" y="6462159"/>
            <a:ext cx="1440000" cy="14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9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S logotyp m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E4882DF8-B898-441D-8173-180E89C0B1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00" y="0"/>
            <a:ext cx="6094800" cy="685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33DE6-F19F-4DA8-8D63-73B45DE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E71F05-CAE9-408E-9928-0AD9C01C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2E2FD7-6A48-492C-94C2-8AFDA32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 descr="Danderyds Sjukhus logotyp. Stor">
            <a:extLst>
              <a:ext uri="{FF2B5EF4-FFF2-40B4-BE49-F238E27FC236}">
                <a16:creationId xmlns:a16="http://schemas.microsoft.com/office/drawing/2014/main" id="{6FA72427-8A86-49FC-8CD9-65FBFEB84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819" y="2278946"/>
            <a:ext cx="2880000" cy="2300107"/>
          </a:xfrm>
          <a:prstGeom prst="rect">
            <a:avLst/>
          </a:prstGeom>
        </p:spPr>
      </p:pic>
      <p:sp>
        <p:nvSpPr>
          <p:cNvPr id="17" name="textruta 16" hidden="1">
            <a:extLst>
              <a:ext uri="{FF2B5EF4-FFF2-40B4-BE49-F238E27FC236}">
                <a16:creationId xmlns:a16="http://schemas.microsoft.com/office/drawing/2014/main" id="{40C15FB0-095B-4937-8597-F0D6599A843A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/>
          <p:nvPr/>
        </p:nvSpPr>
        <p:spPr>
          <a:xfrm>
            <a:off x="9152709" y="278674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Bild och stor logotyp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8858C0A-25C9-4130-9AFB-E4AFDD140C1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053" y="6462159"/>
            <a:ext cx="1440000" cy="14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4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S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33DE6-F19F-4DA8-8D63-73B45DED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E71F05-CAE9-408E-9928-0AD9C01C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2E2FD7-6A48-492C-94C2-8AFDA32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 descr="Danderyds Sjukhus stor logotyp.">
            <a:extLst>
              <a:ext uri="{FF2B5EF4-FFF2-40B4-BE49-F238E27FC236}">
                <a16:creationId xmlns:a16="http://schemas.microsoft.com/office/drawing/2014/main" id="{6FA72427-8A86-49FC-8CD9-65FBFEB84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1991436"/>
            <a:ext cx="3600000" cy="2875127"/>
          </a:xfrm>
          <a:prstGeom prst="rect">
            <a:avLst/>
          </a:prstGeom>
        </p:spPr>
      </p:pic>
      <p:sp>
        <p:nvSpPr>
          <p:cNvPr id="2" name="textruta 1" hidden="1">
            <a:extLst>
              <a:ext uri="{FF2B5EF4-FFF2-40B4-BE49-F238E27FC236}">
                <a16:creationId xmlns:a16="http://schemas.microsoft.com/office/drawing/2014/main" id="{C6053720-3786-44A2-82FB-BB1CBCF272D5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/>
          <p:nvPr/>
        </p:nvSpPr>
        <p:spPr>
          <a:xfrm>
            <a:off x="9152709" y="278674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Stor logotyp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512395D-7174-4DE6-8DC1-D44FC938CA1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053" y="6462159"/>
            <a:ext cx="1440000" cy="14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68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24379C-4C27-4CEF-AF73-9C2B0D9A0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52F8-E09D-42CF-8C88-B2B9B249EDC7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1A1E5F-B358-4E21-93F4-EC36B98C9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2D1313-7106-44EF-8628-F7CE7AF3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7D55-85D8-403C-AF6D-4499EEF6FD4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E634CB-09E1-4D2B-BD6E-73EC7784E30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5601" y="1825625"/>
            <a:ext cx="11354189" cy="41986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 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A9AE966-E9E7-44C5-A0E8-ADE39AF6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131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6B881C-3DD6-4365-8B58-9B9BB4050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7877D55-85D8-403C-AF6D-4499EEF6FD4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42082B-E3E5-4FEC-86F3-5716477B0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CBB502-C74C-499F-9F70-28FD79519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D7052F8-E09D-42CF-8C88-B2B9B249EDC7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EC6281-4A57-43DE-9E4E-CC7B0F28D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601" y="1825625"/>
            <a:ext cx="11354189" cy="1456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2FE6135-89B1-4772-821E-954D679F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01" y="365125"/>
            <a:ext cx="11354192" cy="13255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541AF54-AA41-43E9-9991-81BCA0731429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83" y="6043630"/>
            <a:ext cx="2880000" cy="69771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41C970F-A461-4E24-BEFD-EB5BE98DAA86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053" y="6462159"/>
            <a:ext cx="1440000" cy="14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85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62" r:id="rId9"/>
    <p:sldLayoutId id="2147483664" r:id="rId10"/>
    <p:sldLayoutId id="2147483667" r:id="rId11"/>
    <p:sldLayoutId id="2147483663" r:id="rId12"/>
    <p:sldLayoutId id="2147483665" r:id="rId13"/>
    <p:sldLayoutId id="2147483666" r:id="rId14"/>
    <p:sldLayoutId id="2147483668" r:id="rId15"/>
    <p:sldLayoutId id="214748366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0C545B21-8427-4139-A677-4B3D88DBB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469" y="4080148"/>
            <a:ext cx="11331931" cy="667875"/>
          </a:xfrm>
        </p:spPr>
        <p:txBody>
          <a:bodyPr/>
          <a:lstStyle/>
          <a:p>
            <a:r>
              <a:rPr lang="sv-SE" dirty="0" smtClean="0"/>
              <a:t>Vera Häglund, överläkare, sektionschef slutenvård</a:t>
            </a:r>
          </a:p>
          <a:p>
            <a:r>
              <a:rPr lang="sv-SE" dirty="0" smtClean="0"/>
              <a:t>Gabriela Markovic,</a:t>
            </a:r>
            <a:r>
              <a:rPr lang="sv-SE" dirty="0"/>
              <a:t> </a:t>
            </a:r>
            <a:r>
              <a:rPr lang="sv-SE" dirty="0" smtClean="0"/>
              <a:t>med dr, neuropsykolog, rehabvårdutvecklare</a:t>
            </a:r>
            <a:r>
              <a:rPr lang="sv-SE" dirty="0"/>
              <a:t> </a:t>
            </a:r>
            <a:r>
              <a:rPr lang="sv-SE" dirty="0" err="1" smtClean="0"/>
              <a:t>neuroöppenvård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C100F66-AC2D-42C5-AE78-2E3B0D5E5D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Användning av registerdata, </a:t>
            </a:r>
            <a:br>
              <a:rPr lang="sv-SE" dirty="0" smtClean="0"/>
            </a:br>
            <a:r>
              <a:rPr lang="sv-SE" dirty="0" smtClean="0"/>
              <a:t>exempel från Rehabiliteringsmedicinska </a:t>
            </a:r>
            <a:r>
              <a:rPr lang="sv-SE" dirty="0"/>
              <a:t>U</a:t>
            </a:r>
            <a:r>
              <a:rPr lang="sv-SE" dirty="0" smtClean="0"/>
              <a:t>niversitetskliniken DS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9638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Öka svarsfrekvens</a:t>
            </a:r>
          </a:p>
          <a:p>
            <a:r>
              <a:rPr lang="sv-SE" dirty="0" smtClean="0"/>
              <a:t>Resurskrävande!</a:t>
            </a:r>
          </a:p>
          <a:p>
            <a:endParaRPr lang="sv-SE" dirty="0"/>
          </a:p>
          <a:p>
            <a:r>
              <a:rPr lang="sv-SE" dirty="0" smtClean="0"/>
              <a:t>1177 vid utskrivning</a:t>
            </a:r>
          </a:p>
          <a:p>
            <a:pPr lvl="1"/>
            <a:r>
              <a:rPr lang="sv-SE" dirty="0" smtClean="0"/>
              <a:t>Utvärdera E-kompetens, identifiera vilka som får brev istället</a:t>
            </a:r>
          </a:p>
          <a:p>
            <a:pPr lvl="1"/>
            <a:r>
              <a:rPr lang="sv-SE" dirty="0"/>
              <a:t>Samlat dokument</a:t>
            </a:r>
          </a:p>
          <a:p>
            <a:pPr lvl="1"/>
            <a:r>
              <a:rPr lang="sv-SE" dirty="0" smtClean="0"/>
              <a:t>Boka in tid för uppföljning (1177, kalender)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Uppföljning, 1 år</a:t>
            </a: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018777"/>
              </p:ext>
            </p:extLst>
          </p:nvPr>
        </p:nvGraphicFramePr>
        <p:xfrm>
          <a:off x="5769810" y="1072590"/>
          <a:ext cx="621364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662">
                  <a:extLst>
                    <a:ext uri="{9D8B030D-6E8A-4147-A177-3AD203B41FA5}">
                      <a16:colId xmlns:a16="http://schemas.microsoft.com/office/drawing/2014/main" val="3025312816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309195755"/>
                    </a:ext>
                  </a:extLst>
                </a:gridCol>
                <a:gridCol w="1138990">
                  <a:extLst>
                    <a:ext uri="{9D8B030D-6E8A-4147-A177-3AD203B41FA5}">
                      <a16:colId xmlns:a16="http://schemas.microsoft.com/office/drawing/2014/main" val="2072002272"/>
                    </a:ext>
                  </a:extLst>
                </a:gridCol>
                <a:gridCol w="834189">
                  <a:extLst>
                    <a:ext uri="{9D8B030D-6E8A-4147-A177-3AD203B41FA5}">
                      <a16:colId xmlns:a16="http://schemas.microsoft.com/office/drawing/2014/main" val="4169102687"/>
                    </a:ext>
                  </a:extLst>
                </a:gridCol>
                <a:gridCol w="2245897">
                  <a:extLst>
                    <a:ext uri="{9D8B030D-6E8A-4147-A177-3AD203B41FA5}">
                      <a16:colId xmlns:a16="http://schemas.microsoft.com/office/drawing/2014/main" val="933622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2023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Enkäter UT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Enkäter</a:t>
                      </a:r>
                      <a:r>
                        <a:rPr lang="sv-SE" baseline="0" dirty="0" smtClean="0"/>
                        <a:t> IN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Vill ej delta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Svarsfrekvens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246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40%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737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45%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166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34%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150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Totalt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270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40%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186761"/>
                  </a:ext>
                </a:extLst>
              </a:tr>
            </a:tbl>
          </a:graphicData>
        </a:graphic>
      </p:graphicFrame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6172199" y="3657599"/>
            <a:ext cx="5674197" cy="2345167"/>
          </a:xfrm>
        </p:spPr>
        <p:txBody>
          <a:bodyPr/>
          <a:lstStyle/>
          <a:p>
            <a:r>
              <a:rPr lang="sv-SE" dirty="0" smtClean="0"/>
              <a:t>Uppföljning dagvård: skillnad norr (n=44; 50%) vs söderort (n=22; 20%)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52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Data </a:t>
            </a:r>
            <a:r>
              <a:rPr lang="sv-SE" dirty="0"/>
              <a:t>samlas in </a:t>
            </a:r>
            <a:r>
              <a:rPr lang="sv-SE" dirty="0" smtClean="0"/>
              <a:t>i kvalitetsregistret med </a:t>
            </a:r>
            <a:r>
              <a:rPr lang="sv-SE" dirty="0"/>
              <a:t>det överordnade syftet att</a:t>
            </a:r>
          </a:p>
          <a:p>
            <a:r>
              <a:rPr lang="sv-SE" dirty="0"/>
              <a:t>Utveckla och säkra vårdens kvalitet</a:t>
            </a:r>
          </a:p>
          <a:p>
            <a:r>
              <a:rPr lang="sv-SE" dirty="0"/>
              <a:t>Jämföra resultat på gruppnivå på olika enheter i landet</a:t>
            </a:r>
          </a:p>
          <a:p>
            <a:r>
              <a:rPr lang="sv-SE" dirty="0"/>
              <a:t>Ge deltagande enheter möjlighet att följa upp den vård som ges</a:t>
            </a:r>
          </a:p>
          <a:p>
            <a:r>
              <a:rPr lang="sv-SE" dirty="0"/>
              <a:t>Utifrån adekvata jämförelser med andra enheter ge underlag för diskussioner om förbättringsarbete inom den egna enheten</a:t>
            </a:r>
          </a:p>
          <a:p>
            <a:r>
              <a:rPr lang="sv-SE" dirty="0"/>
              <a:t>Ge kunskap om vårdprocesser och patientgruppers hälsa över tid</a:t>
            </a:r>
          </a:p>
          <a:p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Kvalitet ett överordnat syfte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137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Vårdprogram för </a:t>
            </a:r>
            <a:r>
              <a:rPr lang="sv-SE" dirty="0" smtClean="0"/>
              <a:t>slutenvårdsrehabilitering av </a:t>
            </a:r>
            <a:r>
              <a:rPr lang="sv-SE" dirty="0"/>
              <a:t>patienter med </a:t>
            </a:r>
            <a:r>
              <a:rPr lang="sv-SE" dirty="0" smtClean="0"/>
              <a:t>hjärnskada och långvarig </a:t>
            </a:r>
            <a:r>
              <a:rPr lang="sv-SE" dirty="0"/>
              <a:t>svår medvetandestörning </a:t>
            </a:r>
            <a:r>
              <a:rPr lang="sv-SE" dirty="0" smtClean="0"/>
              <a:t>(PDOC) har funnits sedan 2013. </a:t>
            </a:r>
          </a:p>
          <a:p>
            <a:r>
              <a:rPr lang="sv-SE" dirty="0" smtClean="0"/>
              <a:t>Ovanligt tillstånd, liten grupp, flera olika diagnoser/orsaker</a:t>
            </a:r>
          </a:p>
          <a:p>
            <a:r>
              <a:rPr lang="sv-SE" dirty="0"/>
              <a:t>45 </a:t>
            </a:r>
            <a:r>
              <a:rPr lang="sv-SE" dirty="0" smtClean="0"/>
              <a:t>patienter under 7 år (registerdata 2013 </a:t>
            </a:r>
            <a:r>
              <a:rPr lang="sv-SE" dirty="0"/>
              <a:t>– oktober 2020</a:t>
            </a:r>
            <a:r>
              <a:rPr lang="sv-SE" dirty="0" smtClean="0"/>
              <a:t>)</a:t>
            </a:r>
          </a:p>
          <a:p>
            <a:r>
              <a:rPr lang="sv-SE" dirty="0" smtClean="0"/>
              <a:t>Analys på gruppnivå möjliggörs av att registerdata från egna enheten hämtas för flera år </a:t>
            </a:r>
          </a:p>
          <a:p>
            <a:r>
              <a:rPr lang="sv-SE" dirty="0" smtClean="0"/>
              <a:t>Användes som underlag för uppdatering av vårdprogrammet 2022-23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Registerdata </a:t>
            </a:r>
            <a:r>
              <a:rPr lang="sv-SE" dirty="0"/>
              <a:t>slutenvård </a:t>
            </a:r>
            <a:r>
              <a:rPr lang="sv-SE" dirty="0" smtClean="0"/>
              <a:t>– för att utveckla </a:t>
            </a:r>
            <a:r>
              <a:rPr lang="sv-SE" dirty="0"/>
              <a:t>och säkra vårdens </a:t>
            </a:r>
            <a:r>
              <a:rPr lang="sv-SE" dirty="0" smtClean="0"/>
              <a:t>kvalitet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514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 noChangeArrowheads="1"/>
          </p:cNvSpPr>
          <p:nvPr>
            <p:ph type="title"/>
          </p:nvPr>
        </p:nvSpPr>
        <p:spPr>
          <a:xfrm>
            <a:off x="756458" y="390698"/>
            <a:ext cx="11147367" cy="1045990"/>
          </a:xfrm>
        </p:spPr>
        <p:txBody>
          <a:bodyPr>
            <a:normAutofit fontScale="90000"/>
          </a:bodyPr>
          <a:lstStyle/>
          <a:p>
            <a:r>
              <a:rPr lang="sv-SE" dirty="0"/>
              <a:t>A</a:t>
            </a:r>
            <a:r>
              <a:rPr lang="sv-SE" dirty="0" smtClean="0"/>
              <a:t>nvändning </a:t>
            </a:r>
            <a:r>
              <a:rPr lang="sv-SE" dirty="0"/>
              <a:t>av </a:t>
            </a:r>
            <a:r>
              <a:rPr lang="sv-SE" dirty="0" smtClean="0"/>
              <a:t>registerdata slutenvård, egna enhetens data 2013-2020</a:t>
            </a:r>
            <a:endParaRPr lang="sv-SE" altLang="sv-SE" dirty="0" smtClean="0"/>
          </a:p>
        </p:txBody>
      </p:sp>
      <p:sp>
        <p:nvSpPr>
          <p:cNvPr id="4100" name="textruta 4"/>
          <p:cNvSpPr txBox="1">
            <a:spLocks noChangeArrowheads="1"/>
          </p:cNvSpPr>
          <p:nvPr/>
        </p:nvSpPr>
        <p:spPr bwMode="auto">
          <a:xfrm>
            <a:off x="2495550" y="6488114"/>
            <a:ext cx="6838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i="1"/>
              <a:t>Icke-publicerade data från WebRehab nationellt kvalitetsregister</a:t>
            </a: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34978"/>
              </p:ext>
            </p:extLst>
          </p:nvPr>
        </p:nvGraphicFramePr>
        <p:xfrm>
          <a:off x="1364553" y="1725525"/>
          <a:ext cx="9482987" cy="3630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9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7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4941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n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Etiologi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som kommit ur </a:t>
                      </a:r>
                      <a:r>
                        <a:rPr lang="sv-SE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medvetandestörning vid utskrivning</a:t>
                      </a:r>
                    </a:p>
                  </a:txBody>
                  <a:tcPr marL="44456" marR="444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%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Tid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veckor</a:t>
                      </a:r>
                      <a:r>
                        <a:rPr lang="en-US" sz="1600" dirty="0">
                          <a:effectLst/>
                        </a:rPr>
                        <a:t>) </a:t>
                      </a:r>
                      <a:r>
                        <a:rPr lang="en-US" sz="1600" dirty="0" err="1">
                          <a:effectLst/>
                        </a:rPr>
                        <a:t>från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hjärnskada</a:t>
                      </a:r>
                      <a:r>
                        <a:rPr lang="en-US" sz="1600" dirty="0">
                          <a:effectLst/>
                        </a:rPr>
                        <a:t> till </a:t>
                      </a:r>
                      <a:r>
                        <a:rPr lang="en-US" sz="1600" dirty="0" err="1">
                          <a:effectLst/>
                        </a:rPr>
                        <a:t>inskrivning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rehabavd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0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effectLst/>
                        </a:rPr>
                        <a:t>17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effectLst/>
                        </a:rPr>
                        <a:t>Trauma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9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53%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15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20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>
                          <a:effectLst/>
                        </a:rPr>
                        <a:t>7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Anoxi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4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57%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22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20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>
                          <a:effectLst/>
                        </a:rPr>
                        <a:t>11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effectLst/>
                        </a:rPr>
                        <a:t>Stroke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5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45%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11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20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>
                          <a:effectLst/>
                        </a:rPr>
                        <a:t>6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effectLst/>
                        </a:rPr>
                        <a:t>SAB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33%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37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20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>
                          <a:effectLst/>
                        </a:rPr>
                        <a:t>2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err="1">
                          <a:effectLst/>
                        </a:rPr>
                        <a:t>Postinf</a:t>
                      </a:r>
                      <a:r>
                        <a:rPr lang="sv-SE" sz="1400" b="1" dirty="0">
                          <a:effectLst/>
                        </a:rPr>
                        <a:t>/</a:t>
                      </a:r>
                      <a:r>
                        <a:rPr lang="sv-SE" sz="1400" b="1" dirty="0" err="1">
                          <a:effectLst/>
                        </a:rPr>
                        <a:t>inkl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100%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20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20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>
                          <a:effectLst/>
                        </a:rPr>
                        <a:t>2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Annat</a:t>
                      </a: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1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50%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39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ruta 4"/>
          <p:cNvSpPr txBox="1">
            <a:spLocks noChangeArrowheads="1"/>
          </p:cNvSpPr>
          <p:nvPr/>
        </p:nvSpPr>
        <p:spPr bwMode="auto">
          <a:xfrm>
            <a:off x="1815490" y="5711961"/>
            <a:ext cx="92986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 i="1" dirty="0" smtClean="0">
                <a:solidFill>
                  <a:schemeClr val="bg1"/>
                </a:solidFill>
              </a:rPr>
              <a:t>Källa: Icke-publicerade </a:t>
            </a:r>
            <a:r>
              <a:rPr lang="sv-SE" altLang="sv-SE" sz="1800" i="1" dirty="0">
                <a:solidFill>
                  <a:schemeClr val="bg1"/>
                </a:solidFill>
              </a:rPr>
              <a:t>data från </a:t>
            </a:r>
            <a:r>
              <a:rPr lang="sv-SE" altLang="sv-SE" sz="1800" i="1" dirty="0" err="1">
                <a:solidFill>
                  <a:schemeClr val="bg1"/>
                </a:solidFill>
              </a:rPr>
              <a:t>WebRehab</a:t>
            </a:r>
            <a:r>
              <a:rPr lang="sv-SE" altLang="sv-SE" sz="1800" i="1" dirty="0">
                <a:solidFill>
                  <a:schemeClr val="bg1"/>
                </a:solidFill>
              </a:rPr>
              <a:t> nationellt kvalitetsregister</a:t>
            </a:r>
          </a:p>
        </p:txBody>
      </p:sp>
    </p:spTree>
    <p:extLst>
      <p:ext uri="{BB962C8B-B14F-4D97-AF65-F5344CB8AC3E}">
        <p14:creationId xmlns:p14="http://schemas.microsoft.com/office/powerpoint/2010/main" val="1454511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578358" y="1769881"/>
            <a:ext cx="11354189" cy="41986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err="1" smtClean="0"/>
              <a:t>SveReh</a:t>
            </a:r>
            <a:r>
              <a:rPr lang="sv-SE" dirty="0" smtClean="0"/>
              <a:t> registerdata används regelbundet i tertialrapport:</a:t>
            </a:r>
          </a:p>
          <a:p>
            <a:r>
              <a:rPr lang="sv-SE" b="1" dirty="0" smtClean="0"/>
              <a:t>Demografi: </a:t>
            </a:r>
            <a:r>
              <a:rPr lang="sv-SE" dirty="0" smtClean="0"/>
              <a:t>diagnoser, ålder, kön</a:t>
            </a:r>
          </a:p>
          <a:p>
            <a:r>
              <a:rPr lang="sv-SE" b="1" dirty="0" smtClean="0"/>
              <a:t>Processmått: </a:t>
            </a:r>
            <a:r>
              <a:rPr lang="sv-SE" dirty="0" smtClean="0"/>
              <a:t>väntetid beslut-intag, vårdtid, antal utskrivna</a:t>
            </a:r>
          </a:p>
          <a:p>
            <a:r>
              <a:rPr lang="sv-SE" b="1" dirty="0" smtClean="0"/>
              <a:t>Kvalitet: </a:t>
            </a:r>
            <a:r>
              <a:rPr lang="sv-SE" dirty="0" smtClean="0"/>
              <a:t>akuta avbrott, komplikationer (årsvis)</a:t>
            </a:r>
          </a:p>
          <a:p>
            <a:r>
              <a:rPr lang="sv-SE" b="1" dirty="0" smtClean="0"/>
              <a:t>Utfall: </a:t>
            </a:r>
            <a:r>
              <a:rPr lang="sv-SE" dirty="0" smtClean="0"/>
              <a:t>utskriven till (utan/med hjälp, </a:t>
            </a:r>
            <a:r>
              <a:rPr lang="sv-SE" dirty="0" err="1" smtClean="0"/>
              <a:t>säbo</a:t>
            </a:r>
            <a:r>
              <a:rPr lang="sv-SE" dirty="0" smtClean="0"/>
              <a:t> mm), funktionsförbättring </a:t>
            </a:r>
            <a:r>
              <a:rPr lang="sv-SE" dirty="0" err="1" smtClean="0"/>
              <a:t>enl</a:t>
            </a:r>
            <a:r>
              <a:rPr lang="sv-SE" dirty="0" smtClean="0"/>
              <a:t> FIM</a:t>
            </a:r>
          </a:p>
          <a:p>
            <a:r>
              <a:rPr lang="sv-SE" b="1" dirty="0" smtClean="0"/>
              <a:t>Nöjdhet: </a:t>
            </a:r>
            <a:r>
              <a:rPr lang="sv-SE" dirty="0" smtClean="0"/>
              <a:t>patienter och närstående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Dras i ledningsgrupp. Analyseras och förbättring </a:t>
            </a:r>
            <a:r>
              <a:rPr lang="sv-SE" dirty="0" err="1" smtClean="0"/>
              <a:t>vb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Dras i medarbetargrupp och ger kunskap om demografi, patientgrupp, processmått och resultat. Medarbetarna ge ofta input till analys och förbättringsförslag.</a:t>
            </a:r>
          </a:p>
          <a:p>
            <a:pPr marL="0" indent="0">
              <a:buNone/>
            </a:pPr>
            <a:r>
              <a:rPr lang="sv-SE" dirty="0" smtClean="0"/>
              <a:t>Nöjdhetsresultat och demografi (i form av ”faktablad”) sätts upp på avdelningen för patienter och närstående att ta del av.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Ge </a:t>
            </a:r>
            <a:r>
              <a:rPr lang="sv-SE" dirty="0"/>
              <a:t>kunskap om vårdprocesser och patientgruppers hälsa över tid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758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80513" y="1924811"/>
            <a:ext cx="5673725" cy="3633733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resultatpresentation</a:t>
            </a:r>
            <a:endParaRPr lang="sv-SE" dirty="0"/>
          </a:p>
        </p:txBody>
      </p:sp>
      <p:pic>
        <p:nvPicPr>
          <p:cNvPr id="10" name="Platshållare för innehåll 9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3930" y="1775748"/>
            <a:ext cx="5458015" cy="417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3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innehåll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99316" y="1825625"/>
            <a:ext cx="3891124" cy="4319203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faktablad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80655" y="1825625"/>
            <a:ext cx="4041660" cy="435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3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345601" y="2327564"/>
            <a:ext cx="11354189" cy="3696718"/>
          </a:xfrm>
        </p:spPr>
        <p:txBody>
          <a:bodyPr/>
          <a:lstStyle/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Granskat </a:t>
            </a:r>
            <a:r>
              <a:rPr lang="sv-SE" dirty="0"/>
              <a:t>vår följsamhet till </a:t>
            </a:r>
            <a:r>
              <a:rPr lang="sv-SE" b="1" dirty="0">
                <a:solidFill>
                  <a:schemeClr val="accent1"/>
                </a:solidFill>
              </a:rPr>
              <a:t>Vårdförlopp stroke </a:t>
            </a:r>
            <a:r>
              <a:rPr lang="sv-SE" dirty="0"/>
              <a:t>som en basmätning inför kommande förbättringsarbete.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Registret </a:t>
            </a:r>
            <a:r>
              <a:rPr lang="sv-SE" dirty="0"/>
              <a:t>underlättar </a:t>
            </a:r>
            <a:r>
              <a:rPr lang="sv-SE" dirty="0" smtClean="0"/>
              <a:t>i </a:t>
            </a:r>
            <a:r>
              <a:rPr lang="sv-SE" dirty="0"/>
              <a:t>att 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identifiera </a:t>
            </a:r>
            <a:r>
              <a:rPr lang="sv-SE" dirty="0"/>
              <a:t>patientgruppen (hämta ut lämpligt </a:t>
            </a:r>
            <a:r>
              <a:rPr lang="sv-SE" dirty="0" smtClean="0"/>
              <a:t>urval, var tredje strokepatient)</a:t>
            </a:r>
          </a:p>
          <a:p>
            <a:r>
              <a:rPr lang="sv-SE" dirty="0" smtClean="0"/>
              <a:t>studera </a:t>
            </a:r>
            <a:r>
              <a:rPr lang="sv-SE" dirty="0"/>
              <a:t>bakgrundsdata som t ex BMI, rökning och </a:t>
            </a:r>
            <a:r>
              <a:rPr lang="sv-SE" dirty="0" smtClean="0"/>
              <a:t>alkoholvanor</a:t>
            </a:r>
          </a:p>
          <a:p>
            <a:r>
              <a:rPr lang="sv-SE" dirty="0"/>
              <a:t>g</a:t>
            </a:r>
            <a:r>
              <a:rPr lang="sv-SE" dirty="0" smtClean="0"/>
              <a:t>å vidare med journalgranskning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>Registerdata </a:t>
            </a:r>
            <a:r>
              <a:rPr lang="sv-SE" dirty="0" smtClean="0"/>
              <a:t>slutenvård/dagvård - kvalitetsgranskning inför förbättringsarbete: implementera VF stroke del 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21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Neuroöppenvård</a:t>
            </a:r>
            <a:r>
              <a:rPr lang="sv-SE" dirty="0" smtClean="0"/>
              <a:t> – exempel dagvård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Följsamhet registrering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6616089" cy="3519207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Flera registrerare, samma verksamhet</a:t>
            </a:r>
          </a:p>
          <a:p>
            <a:endParaRPr lang="sv-SE" dirty="0" smtClean="0"/>
          </a:p>
          <a:p>
            <a:r>
              <a:rPr lang="sv-SE" dirty="0" smtClean="0"/>
              <a:t>Samstämmighet definition		VAD</a:t>
            </a:r>
          </a:p>
          <a:p>
            <a:pPr lvl="1"/>
            <a:r>
              <a:rPr lang="sv-SE" dirty="0" smtClean="0"/>
              <a:t>Vårdtid, dagar rehab - programutbud 	</a:t>
            </a:r>
          </a:p>
          <a:p>
            <a:r>
              <a:rPr lang="sv-SE" dirty="0" smtClean="0"/>
              <a:t>Försättsblad registrering		VAD</a:t>
            </a:r>
          </a:p>
          <a:p>
            <a:r>
              <a:rPr lang="sv-SE" dirty="0" smtClean="0"/>
              <a:t>Tidpunkt för ifyllande			NÄR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 err="1" smtClean="0"/>
              <a:t>LiSAT</a:t>
            </a:r>
            <a:r>
              <a:rPr lang="sv-SE" dirty="0" smtClean="0"/>
              <a:t>, kompletta in-ut-värden		</a:t>
            </a:r>
            <a:r>
              <a:rPr lang="sv-SE" sz="1900" dirty="0" smtClean="0"/>
              <a:t>55% 2022</a:t>
            </a:r>
            <a:endParaRPr lang="sv-SE" dirty="0" smtClean="0"/>
          </a:p>
          <a:p>
            <a:pPr marL="0" indent="0">
              <a:buNone/>
            </a:pPr>
            <a:r>
              <a:rPr lang="sv-SE" sz="1900" dirty="0" smtClean="0"/>
              <a:t>Grad 1-2, grad </a:t>
            </a:r>
            <a:r>
              <a:rPr lang="sv-SE" sz="1900" dirty="0" smtClean="0"/>
              <a:t>5-6			</a:t>
            </a:r>
            <a:r>
              <a:rPr lang="sv-SE" sz="1800" dirty="0" smtClean="0"/>
              <a:t>82</a:t>
            </a:r>
            <a:r>
              <a:rPr lang="sv-SE" sz="1800" dirty="0"/>
              <a:t>% 2023</a:t>
            </a:r>
            <a:endParaRPr lang="sv-SE" sz="1900" dirty="0" smtClean="0"/>
          </a:p>
          <a:p>
            <a:pPr marL="0" indent="0">
              <a:buNone/>
            </a:pPr>
            <a:r>
              <a:rPr lang="sv-SE" sz="1900" dirty="0" smtClean="0"/>
              <a:t>MPAI - utbildning</a:t>
            </a:r>
            <a:r>
              <a:rPr lang="sv-SE" dirty="0" smtClean="0"/>
              <a:t>						</a:t>
            </a:r>
            <a:endParaRPr lang="sv-SE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05383"/>
              </p:ext>
            </p:extLst>
          </p:nvPr>
        </p:nvGraphicFramePr>
        <p:xfrm>
          <a:off x="7064347" y="1881552"/>
          <a:ext cx="4278369" cy="4021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kument" r:id="rId3" imgW="5954612" imgH="4578931" progId="Word.Document.12">
                  <p:embed/>
                </p:oleObj>
              </mc:Choice>
              <mc:Fallback>
                <p:oleObj name="Dokument" r:id="rId3" imgW="5954612" imgH="45789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64347" y="1881552"/>
                        <a:ext cx="4278369" cy="4021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21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deryd Sjukhus">
  <a:themeElements>
    <a:clrScheme name="Danderyd Sjukhu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7F71"/>
      </a:accent1>
      <a:accent2>
        <a:srgbClr val="BDD5CC"/>
      </a:accent2>
      <a:accent3>
        <a:srgbClr val="00425C"/>
      </a:accent3>
      <a:accent4>
        <a:srgbClr val="C8D6DF"/>
      </a:accent4>
      <a:accent5>
        <a:srgbClr val="F0C146"/>
      </a:accent5>
      <a:accent6>
        <a:srgbClr val="C4043F"/>
      </a:accent6>
      <a:hlink>
        <a:srgbClr val="0563C1"/>
      </a:hlink>
      <a:folHlink>
        <a:srgbClr val="954F72"/>
      </a:folHlink>
    </a:clrScheme>
    <a:fontScheme name="Danderyd Sjukhus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err="1" smtClean="0">
            <a:solidFill>
              <a:schemeClr val="bg1">
                <a:lumMod val="95000"/>
                <a:lumOff val="5000"/>
              </a:schemeClr>
            </a:solidFill>
          </a:defRPr>
        </a:defPPr>
      </a:lstStyle>
    </a:txDef>
  </a:objectDefaults>
  <a:extraClrSchemeLst/>
  <a:custClrLst>
    <a:custClr name="Mörkblågrön 1">
      <a:srgbClr val="017F71"/>
    </a:custClr>
    <a:custClr name="Pastellgrön">
      <a:srgbClr val="BDD5CC"/>
    </a:custClr>
    <a:custClr name="Mörkblågrön 3">
      <a:srgbClr val="00425C"/>
    </a:custClr>
    <a:custClr name="Isblå">
      <a:srgbClr val="C8D6DF"/>
    </a:custClr>
    <a:custClr name="Mellanbrun 1">
      <a:srgbClr val="A89C94"/>
    </a:custClr>
    <a:custClr name="Mellanbrun 2">
      <a:srgbClr val="D8D1CA"/>
    </a:custClr>
    <a:custClr name="Guld">
      <a:srgbClr val="F0C146"/>
    </a:custClr>
    <a:custClr name="Ljusgul">
      <a:srgbClr val="F7E6AD"/>
    </a:custClr>
    <a:custClr name="Röd">
      <a:srgbClr val="C4043F"/>
    </a:custClr>
  </a:custClrLst>
  <a:extLst>
    <a:ext uri="{05A4C25C-085E-4340-85A3-A5531E510DB2}">
      <thm15:themeFamily xmlns:thm15="http://schemas.microsoft.com/office/thememl/2012/main" name="Blank.potx" id="{73054754-7881-4243-AFEE-A3D251C6E0E1}" vid="{41E33F35-CFAA-4473-94A4-0DF92208E59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449</TotalTime>
  <Words>485</Words>
  <Application>Microsoft Office PowerPoint</Application>
  <PresentationFormat>Bredbild</PresentationFormat>
  <Paragraphs>125</Paragraphs>
  <Slides>10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Danderyd Sjukhus</vt:lpstr>
      <vt:lpstr>Dokument</vt:lpstr>
      <vt:lpstr>Användning av registerdata,  exempel från Rehabiliteringsmedicinska Universitetskliniken DS</vt:lpstr>
      <vt:lpstr>Kvalitet ett överordnat syfte</vt:lpstr>
      <vt:lpstr> Registerdata slutenvård – för att utveckla och säkra vårdens kvalitet </vt:lpstr>
      <vt:lpstr>Användning av registerdata slutenvård, egna enhetens data 2013-2020</vt:lpstr>
      <vt:lpstr>  Ge kunskap om vårdprocesser och patientgruppers hälsa över tid  </vt:lpstr>
      <vt:lpstr>Exempel resultatpresentation</vt:lpstr>
      <vt:lpstr>Exempel faktablad</vt:lpstr>
      <vt:lpstr> Registerdata slutenvård/dagvård - kvalitetsgranskning inför förbättringsarbete: implementera VF stroke del 2</vt:lpstr>
      <vt:lpstr>Neuroöppenvård – exempel dagvård</vt:lpstr>
      <vt:lpstr>Uppföljning, 1 år</vt:lpstr>
    </vt:vector>
  </TitlesOfParts>
  <Company>Region Stockholm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Användning av registerdata, exempel från rehabiliteringsmedicinska universitetskliniken DS</dc:title>
  <dc:creator>Vera Häglund(1c3z)</dc:creator>
  <cp:lastModifiedBy>Vera Häglund(1c3z)</cp:lastModifiedBy>
  <cp:revision>33</cp:revision>
  <dcterms:created xsi:type="dcterms:W3CDTF">2024-01-19T14:26:26Z</dcterms:created>
  <dcterms:modified xsi:type="dcterms:W3CDTF">2024-01-31T07:39:36Z</dcterms:modified>
</cp:coreProperties>
</file>